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43" r:id="rId2"/>
    <p:sldId id="346" r:id="rId3"/>
    <p:sldId id="374" r:id="rId4"/>
    <p:sldId id="268" r:id="rId5"/>
    <p:sldId id="324" r:id="rId6"/>
    <p:sldId id="278" r:id="rId7"/>
    <p:sldId id="357" r:id="rId8"/>
    <p:sldId id="358" r:id="rId9"/>
    <p:sldId id="314" r:id="rId10"/>
    <p:sldId id="393" r:id="rId11"/>
    <p:sldId id="336" r:id="rId12"/>
    <p:sldId id="376" r:id="rId13"/>
    <p:sldId id="351" r:id="rId14"/>
    <p:sldId id="398" r:id="rId15"/>
    <p:sldId id="379" r:id="rId16"/>
    <p:sldId id="380" r:id="rId17"/>
    <p:sldId id="394" r:id="rId18"/>
    <p:sldId id="396" r:id="rId19"/>
    <p:sldId id="397" r:id="rId20"/>
    <p:sldId id="382" r:id="rId21"/>
    <p:sldId id="290" r:id="rId22"/>
    <p:sldId id="384" r:id="rId23"/>
    <p:sldId id="315" r:id="rId24"/>
    <p:sldId id="387" r:id="rId25"/>
    <p:sldId id="389" r:id="rId26"/>
    <p:sldId id="391" r:id="rId27"/>
    <p:sldId id="392" r:id="rId28"/>
    <p:sldId id="366" r:id="rId29"/>
    <p:sldId id="399" r:id="rId30"/>
    <p:sldId id="334" r:id="rId31"/>
    <p:sldId id="386" r:id="rId32"/>
    <p:sldId id="370" r:id="rId33"/>
    <p:sldId id="400" r:id="rId34"/>
    <p:sldId id="401" r:id="rId35"/>
    <p:sldId id="287" r:id="rId36"/>
  </p:sldIdLst>
  <p:sldSz cx="12133263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A41"/>
    <a:srgbClr val="EEBD43"/>
    <a:srgbClr val="114063"/>
    <a:srgbClr val="B4C7E7"/>
    <a:srgbClr val="B3C6E6"/>
    <a:srgbClr val="FDE699"/>
    <a:srgbClr val="33CCFF"/>
    <a:srgbClr val="EF276E"/>
    <a:srgbClr val="AC696D"/>
    <a:srgbClr val="5C7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85015" autoAdjust="0"/>
  </p:normalViewPr>
  <p:slideViewPr>
    <p:cSldViewPr snapToGrid="0">
      <p:cViewPr>
        <p:scale>
          <a:sx n="96" d="100"/>
          <a:sy n="96" d="100"/>
        </p:scale>
        <p:origin x="-378" y="186"/>
      </p:cViewPr>
      <p:guideLst>
        <p:guide orient="horz" pos="2160"/>
        <p:guide pos="3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MINISTERIO_EDUCACI&#211;N\VICE_SUPERIOR\VIVIANA\2.%20Presentaciones\Descriptivas%201279%20UdeA%20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mgonzalez\AppData\Local\Microsoft\Windows\INetCache\Content.Outlook\6IDXB80C\Descriptivas%201279%20Ude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mgonzalez\AppData\Local\Microsoft\Windows\INetCache\Content.Outlook\6IDXB80C\Descriptivas%201279%20Ude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https://mineducaciongovco-my.sharepoint.com/personal/amgonzalez_mineducacion_gov_co/Documents/2018/Decreto%201279/Informaci&#243;n%20Insumo/Viviana/detallado%20docentes%20contrato_2017_dedicac&#243;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DIRECCI&#211;N_FOMENTO_SUPERIOR\VIVIANA\6.%20Bases%20de%20Datos\Mide\Producci&#243;n%20de%20Art&#237;culos%20Colciencias%20MID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F:\MinEducacion%202018\Decreto%201279\Datos2\Salarios%20dispers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'Tendencia docentes y ptos 04-13'!$D$3</c:f>
              <c:strCache>
                <c:ptCount val="1"/>
                <c:pt idx="0">
                  <c:v>ASISTENTE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'Tendencia docentes y ptos 04-13'!$C$4:$C$13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'Tendencia docentes y ptos 04-13'!$D$4:$D$13</c:f>
              <c:numCache>
                <c:formatCode>#,##0</c:formatCode>
                <c:ptCount val="10"/>
                <c:pt idx="0">
                  <c:v>2620</c:v>
                </c:pt>
                <c:pt idx="1">
                  <c:v>2775</c:v>
                </c:pt>
                <c:pt idx="2">
                  <c:v>2980</c:v>
                </c:pt>
                <c:pt idx="3">
                  <c:v>3126</c:v>
                </c:pt>
                <c:pt idx="4">
                  <c:v>3308</c:v>
                </c:pt>
                <c:pt idx="5">
                  <c:v>3409</c:v>
                </c:pt>
                <c:pt idx="6">
                  <c:v>3528</c:v>
                </c:pt>
                <c:pt idx="7">
                  <c:v>3616</c:v>
                </c:pt>
                <c:pt idx="8">
                  <c:v>3667</c:v>
                </c:pt>
                <c:pt idx="9">
                  <c:v>3616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A64-4354-9683-0192479AC5F3}"/>
            </c:ext>
          </c:extLst>
        </c:ser>
        <c:ser>
          <c:idx val="1"/>
          <c:order val="1"/>
          <c:tx>
            <c:strRef>
              <c:f>'Tendencia docentes y ptos 04-13'!$E$3</c:f>
              <c:strCache>
                <c:ptCount val="1"/>
                <c:pt idx="0">
                  <c:v>ASOCIADO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'Tendencia docentes y ptos 04-13'!$C$4:$C$13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'Tendencia docentes y ptos 04-13'!$E$4:$E$13</c:f>
              <c:numCache>
                <c:formatCode>#,##0</c:formatCode>
                <c:ptCount val="10"/>
                <c:pt idx="0">
                  <c:v>3279</c:v>
                </c:pt>
                <c:pt idx="1">
                  <c:v>3302</c:v>
                </c:pt>
                <c:pt idx="2">
                  <c:v>3405</c:v>
                </c:pt>
                <c:pt idx="3">
                  <c:v>3488</c:v>
                </c:pt>
                <c:pt idx="4">
                  <c:v>3617</c:v>
                </c:pt>
                <c:pt idx="5">
                  <c:v>3641</c:v>
                </c:pt>
                <c:pt idx="6">
                  <c:v>3688</c:v>
                </c:pt>
                <c:pt idx="7">
                  <c:v>3740</c:v>
                </c:pt>
                <c:pt idx="8">
                  <c:v>3853</c:v>
                </c:pt>
                <c:pt idx="9">
                  <c:v>3936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A64-4354-9683-0192479AC5F3}"/>
            </c:ext>
          </c:extLst>
        </c:ser>
        <c:ser>
          <c:idx val="2"/>
          <c:order val="2"/>
          <c:tx>
            <c:strRef>
              <c:f>'Tendencia docentes y ptos 04-13'!$F$3</c:f>
              <c:strCache>
                <c:ptCount val="1"/>
                <c:pt idx="0">
                  <c:v>AUXILIAR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'Tendencia docentes y ptos 04-13'!$C$4:$C$13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'Tendencia docentes y ptos 04-13'!$F$4:$F$13</c:f>
              <c:numCache>
                <c:formatCode>#,##0</c:formatCode>
                <c:ptCount val="10"/>
                <c:pt idx="0" formatCode="General">
                  <c:v>932</c:v>
                </c:pt>
                <c:pt idx="1">
                  <c:v>1171</c:v>
                </c:pt>
                <c:pt idx="2">
                  <c:v>1401</c:v>
                </c:pt>
                <c:pt idx="3">
                  <c:v>1267</c:v>
                </c:pt>
                <c:pt idx="4">
                  <c:v>1236</c:v>
                </c:pt>
                <c:pt idx="5">
                  <c:v>1177</c:v>
                </c:pt>
                <c:pt idx="6">
                  <c:v>1111</c:v>
                </c:pt>
                <c:pt idx="7">
                  <c:v>1075</c:v>
                </c:pt>
                <c:pt idx="8" formatCode="General">
                  <c:v>958</c:v>
                </c:pt>
                <c:pt idx="9" formatCode="General">
                  <c:v>834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A64-4354-9683-0192479AC5F3}"/>
            </c:ext>
          </c:extLst>
        </c:ser>
        <c:ser>
          <c:idx val="3"/>
          <c:order val="3"/>
          <c:tx>
            <c:strRef>
              <c:f>'Tendencia docentes y ptos 04-13'!$G$3</c:f>
              <c:strCache>
                <c:ptCount val="1"/>
                <c:pt idx="0">
                  <c:v>TITULAR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'Tendencia docentes y ptos 04-13'!$C$4:$C$13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'Tendencia docentes y ptos 04-13'!$G$4:$G$13</c:f>
              <c:numCache>
                <c:formatCode>#,##0</c:formatCode>
                <c:ptCount val="10"/>
                <c:pt idx="0">
                  <c:v>2070</c:v>
                </c:pt>
                <c:pt idx="1">
                  <c:v>1989</c:v>
                </c:pt>
                <c:pt idx="2">
                  <c:v>1877</c:v>
                </c:pt>
                <c:pt idx="3">
                  <c:v>1851</c:v>
                </c:pt>
                <c:pt idx="4">
                  <c:v>1856</c:v>
                </c:pt>
                <c:pt idx="5">
                  <c:v>1874</c:v>
                </c:pt>
                <c:pt idx="6">
                  <c:v>1913</c:v>
                </c:pt>
                <c:pt idx="7">
                  <c:v>1940</c:v>
                </c:pt>
                <c:pt idx="8">
                  <c:v>2026</c:v>
                </c:pt>
                <c:pt idx="9">
                  <c:v>2082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A64-4354-9683-0192479AC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540160"/>
        <c:axId val="182571008"/>
      </c:lineChart>
      <c:catAx>
        <c:axId val="18254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571008"/>
        <c:crosses val="autoZero"/>
        <c:auto val="1"/>
        <c:lblAlgn val="ctr"/>
        <c:lblOffset val="100"/>
        <c:noMultiLvlLbl val="0"/>
      </c:catAx>
      <c:valAx>
        <c:axId val="182571008"/>
        <c:scaling>
          <c:orientation val="minMax"/>
          <c:max val="5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54016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'[Descriptivas 1279 UdeA.xlsx]Tendencia docentes y ptos 04-13'!$C$47</c:f>
              <c:strCache>
                <c:ptCount val="1"/>
                <c:pt idx="0">
                  <c:v>DOCTORADO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'[Descriptivas 1279 UdeA.xlsx]Tendencia docentes y ptos 04-13'!$B$48:$B$57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'[Descriptivas 1279 UdeA.xlsx]Tendencia docentes y ptos 04-13'!$C$48:$C$57</c:f>
              <c:numCache>
                <c:formatCode>General</c:formatCode>
                <c:ptCount val="10"/>
                <c:pt idx="0">
                  <c:v>404.19310000000002</c:v>
                </c:pt>
                <c:pt idx="1">
                  <c:v>437.13920000000002</c:v>
                </c:pt>
                <c:pt idx="2">
                  <c:v>470.6397</c:v>
                </c:pt>
                <c:pt idx="3">
                  <c:v>487.09859999999992</c:v>
                </c:pt>
                <c:pt idx="4">
                  <c:v>508.97280000000001</c:v>
                </c:pt>
                <c:pt idx="5">
                  <c:v>527.69269999999983</c:v>
                </c:pt>
                <c:pt idx="6">
                  <c:v>547.53899999999999</c:v>
                </c:pt>
                <c:pt idx="7">
                  <c:v>563.85530000000006</c:v>
                </c:pt>
                <c:pt idx="8">
                  <c:v>575.55009999999993</c:v>
                </c:pt>
                <c:pt idx="9">
                  <c:v>591.22979999999995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7BC-460D-BED5-C4F0475700F4}"/>
            </c:ext>
          </c:extLst>
        </c:ser>
        <c:ser>
          <c:idx val="2"/>
          <c:order val="1"/>
          <c:tx>
            <c:strRef>
              <c:f>'[Descriptivas 1279 UdeA.xlsx]Tendencia docentes y ptos 04-13'!$D$47</c:f>
              <c:strCache>
                <c:ptCount val="1"/>
                <c:pt idx="0">
                  <c:v>ESPECIALIZACIÓN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'[Descriptivas 1279 UdeA.xlsx]Tendencia docentes y ptos 04-13'!$B$48:$B$57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'[Descriptivas 1279 UdeA.xlsx]Tendencia docentes y ptos 04-13'!$D$48:$D$57</c:f>
              <c:numCache>
                <c:formatCode>General</c:formatCode>
                <c:ptCount val="10"/>
                <c:pt idx="0">
                  <c:v>357.53590000000003</c:v>
                </c:pt>
                <c:pt idx="1">
                  <c:v>352.32420000000002</c:v>
                </c:pt>
                <c:pt idx="2">
                  <c:v>348.70530000000002</c:v>
                </c:pt>
                <c:pt idx="3">
                  <c:v>354.65530000000001</c:v>
                </c:pt>
                <c:pt idx="4">
                  <c:v>352.85199999999992</c:v>
                </c:pt>
                <c:pt idx="5">
                  <c:v>359.89909999999992</c:v>
                </c:pt>
                <c:pt idx="6">
                  <c:v>365.37180000000001</c:v>
                </c:pt>
                <c:pt idx="7">
                  <c:v>373.31180000000001</c:v>
                </c:pt>
                <c:pt idx="8">
                  <c:v>374.74220000000008</c:v>
                </c:pt>
                <c:pt idx="9">
                  <c:v>376.75220000000002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7BC-460D-BED5-C4F0475700F4}"/>
            </c:ext>
          </c:extLst>
        </c:ser>
        <c:ser>
          <c:idx val="4"/>
          <c:order val="2"/>
          <c:tx>
            <c:strRef>
              <c:f>'[Descriptivas 1279 UdeA.xlsx]Tendencia docentes y ptos 04-13'!$F$47</c:f>
              <c:strCache>
                <c:ptCount val="1"/>
                <c:pt idx="0">
                  <c:v>MAESTRÍA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numRef>
              <c:f>'[Descriptivas 1279 UdeA.xlsx]Tendencia docentes y ptos 04-13'!$B$48:$B$57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'[Descriptivas 1279 UdeA.xlsx]Tendencia docentes y ptos 04-13'!$F$48:$F$57</c:f>
              <c:numCache>
                <c:formatCode>General</c:formatCode>
                <c:ptCount val="10"/>
                <c:pt idx="0">
                  <c:v>366.70580000000001</c:v>
                </c:pt>
                <c:pt idx="1">
                  <c:v>368.90899999999988</c:v>
                </c:pt>
                <c:pt idx="2">
                  <c:v>367.98200000000003</c:v>
                </c:pt>
                <c:pt idx="3">
                  <c:v>373.79820000000001</c:v>
                </c:pt>
                <c:pt idx="4">
                  <c:v>382.23049999999989</c:v>
                </c:pt>
                <c:pt idx="5">
                  <c:v>387.43759999999992</c:v>
                </c:pt>
                <c:pt idx="6">
                  <c:v>393.57249999999999</c:v>
                </c:pt>
                <c:pt idx="7">
                  <c:v>405.1635</c:v>
                </c:pt>
                <c:pt idx="8">
                  <c:v>406.08460000000002</c:v>
                </c:pt>
                <c:pt idx="9">
                  <c:v>409.75830000000002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7BC-460D-BED5-C4F0475700F4}"/>
            </c:ext>
          </c:extLst>
        </c:ser>
        <c:ser>
          <c:idx val="5"/>
          <c:order val="3"/>
          <c:tx>
            <c:strRef>
              <c:f>'[Descriptivas 1279 UdeA.xlsx]Tendencia docentes y ptos 04-13'!$G$47</c:f>
              <c:strCache>
                <c:ptCount val="1"/>
                <c:pt idx="0">
                  <c:v>PREGRADO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numRef>
              <c:f>'[Descriptivas 1279 UdeA.xlsx]Tendencia docentes y ptos 04-13'!$B$48:$B$57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'[Descriptivas 1279 UdeA.xlsx]Tendencia docentes y ptos 04-13'!$G$48:$G$57</c:f>
              <c:numCache>
                <c:formatCode>General</c:formatCode>
                <c:ptCount val="10"/>
                <c:pt idx="0">
                  <c:v>348.66950000000008</c:v>
                </c:pt>
                <c:pt idx="1">
                  <c:v>348.99079999999992</c:v>
                </c:pt>
                <c:pt idx="2">
                  <c:v>349.76190000000003</c:v>
                </c:pt>
                <c:pt idx="3">
                  <c:v>356.65039999999999</c:v>
                </c:pt>
                <c:pt idx="4">
                  <c:v>357.0299</c:v>
                </c:pt>
                <c:pt idx="5">
                  <c:v>362.54919999999993</c:v>
                </c:pt>
                <c:pt idx="6">
                  <c:v>368.8272</c:v>
                </c:pt>
                <c:pt idx="7">
                  <c:v>378.34160000000008</c:v>
                </c:pt>
                <c:pt idx="8">
                  <c:v>381.51179999999988</c:v>
                </c:pt>
                <c:pt idx="9">
                  <c:v>391.65710000000001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7BC-460D-BED5-C4F047570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817856"/>
        <c:axId val="210379520"/>
      </c:lineChart>
      <c:catAx>
        <c:axId val="19981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379520"/>
        <c:crosses val="autoZero"/>
        <c:auto val="1"/>
        <c:lblAlgn val="ctr"/>
        <c:lblOffset val="100"/>
        <c:noMultiLvlLbl val="0"/>
      </c:catAx>
      <c:valAx>
        <c:axId val="210379520"/>
        <c:scaling>
          <c:orientation val="minMax"/>
          <c:max val="650"/>
          <c:min val="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981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'[Descriptivas 1279 UdeA.xlsx]Tendencia docentes y ptos 04-13'!$D$17</c:f>
              <c:strCache>
                <c:ptCount val="1"/>
                <c:pt idx="0">
                  <c:v>ASISTENTE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'[Descriptivas 1279 UdeA.xlsx]Tendencia docentes y ptos 04-13'!$C$18:$C$27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'[Descriptivas 1279 UdeA.xlsx]Tendencia docentes y ptos 04-13'!$D$18:$D$27</c:f>
              <c:numCache>
                <c:formatCode>#,##0</c:formatCode>
                <c:ptCount val="10"/>
                <c:pt idx="0">
                  <c:v>323.5992</c:v>
                </c:pt>
                <c:pt idx="1">
                  <c:v>330.85820000000001</c:v>
                </c:pt>
                <c:pt idx="2">
                  <c:v>332.61790000000002</c:v>
                </c:pt>
                <c:pt idx="3">
                  <c:v>339.11540000000002</c:v>
                </c:pt>
                <c:pt idx="4">
                  <c:v>339.8288</c:v>
                </c:pt>
                <c:pt idx="5">
                  <c:v>345.49059999999992</c:v>
                </c:pt>
                <c:pt idx="6">
                  <c:v>351.65129999999999</c:v>
                </c:pt>
                <c:pt idx="7">
                  <c:v>363.65660000000008</c:v>
                </c:pt>
                <c:pt idx="8">
                  <c:v>362.2004</c:v>
                </c:pt>
                <c:pt idx="9">
                  <c:v>368.72739999999988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8F-4E27-B7E5-C45AFBC1F533}"/>
            </c:ext>
          </c:extLst>
        </c:ser>
        <c:ser>
          <c:idx val="1"/>
          <c:order val="1"/>
          <c:tx>
            <c:strRef>
              <c:f>'[Descriptivas 1279 UdeA.xlsx]Tendencia docentes y ptos 04-13'!$E$17</c:f>
              <c:strCache>
                <c:ptCount val="1"/>
                <c:pt idx="0">
                  <c:v>ASOCIADO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'[Descriptivas 1279 UdeA.xlsx]Tendencia docentes y ptos 04-13'!$C$18:$C$27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'[Descriptivas 1279 UdeA.xlsx]Tendencia docentes y ptos 04-13'!$E$18:$E$27</c:f>
              <c:numCache>
                <c:formatCode>General</c:formatCode>
                <c:ptCount val="10"/>
                <c:pt idx="0">
                  <c:v>333.73309999999992</c:v>
                </c:pt>
                <c:pt idx="1">
                  <c:v>351.024</c:v>
                </c:pt>
                <c:pt idx="2">
                  <c:v>374.22140000000002</c:v>
                </c:pt>
                <c:pt idx="3">
                  <c:v>385.96179999999993</c:v>
                </c:pt>
                <c:pt idx="4">
                  <c:v>404.47640000000001</c:v>
                </c:pt>
                <c:pt idx="5">
                  <c:v>418.47149999999988</c:v>
                </c:pt>
                <c:pt idx="6">
                  <c:v>435.83890000000002</c:v>
                </c:pt>
                <c:pt idx="7">
                  <c:v>455.74740000000008</c:v>
                </c:pt>
                <c:pt idx="8">
                  <c:v>463.92639999999989</c:v>
                </c:pt>
                <c:pt idx="9">
                  <c:v>474.79719999999992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8F-4E27-B7E5-C45AFBC1F533}"/>
            </c:ext>
          </c:extLst>
        </c:ser>
        <c:ser>
          <c:idx val="2"/>
          <c:order val="2"/>
          <c:tx>
            <c:strRef>
              <c:f>'[Descriptivas 1279 UdeA.xlsx]Tendencia docentes y ptos 04-13'!$F$17</c:f>
              <c:strCache>
                <c:ptCount val="1"/>
                <c:pt idx="0">
                  <c:v>AUXILIAR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'[Descriptivas 1279 UdeA.xlsx]Tendencia docentes y ptos 04-13'!$C$18:$C$27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'[Descriptivas 1279 UdeA.xlsx]Tendencia docentes y ptos 04-13'!$F$18:$F$27</c:f>
              <c:numCache>
                <c:formatCode>General</c:formatCode>
                <c:ptCount val="10"/>
                <c:pt idx="0">
                  <c:v>259.12119999999987</c:v>
                </c:pt>
                <c:pt idx="1">
                  <c:v>267.09629999999993</c:v>
                </c:pt>
                <c:pt idx="2">
                  <c:v>266.262</c:v>
                </c:pt>
                <c:pt idx="3">
                  <c:v>272.02260000000001</c:v>
                </c:pt>
                <c:pt idx="4">
                  <c:v>279.29469999999992</c:v>
                </c:pt>
                <c:pt idx="5">
                  <c:v>289.28859999999992</c:v>
                </c:pt>
                <c:pt idx="6">
                  <c:v>294.91619999999989</c:v>
                </c:pt>
                <c:pt idx="7">
                  <c:v>298.26089999999999</c:v>
                </c:pt>
                <c:pt idx="8">
                  <c:v>301.12520000000001</c:v>
                </c:pt>
                <c:pt idx="9">
                  <c:v>301.23149999999993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B8F-4E27-B7E5-C45AFBC1F533}"/>
            </c:ext>
          </c:extLst>
        </c:ser>
        <c:ser>
          <c:idx val="3"/>
          <c:order val="3"/>
          <c:tx>
            <c:strRef>
              <c:f>'[Descriptivas 1279 UdeA.xlsx]Tendencia docentes y ptos 04-13'!$G$17</c:f>
              <c:strCache>
                <c:ptCount val="1"/>
                <c:pt idx="0">
                  <c:v>TITULAR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'[Descriptivas 1279 UdeA.xlsx]Tendencia docentes y ptos 04-13'!$C$18:$C$27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'[Descriptivas 1279 UdeA.xlsx]Tendencia docentes y ptos 04-13'!$G$18:$G$27</c:f>
              <c:numCache>
                <c:formatCode>General</c:formatCode>
                <c:ptCount val="10"/>
                <c:pt idx="0">
                  <c:v>532.86129999999991</c:v>
                </c:pt>
                <c:pt idx="1">
                  <c:v>550.50709999999992</c:v>
                </c:pt>
                <c:pt idx="2">
                  <c:v>570.56279999999992</c:v>
                </c:pt>
                <c:pt idx="3">
                  <c:v>583.14769999999987</c:v>
                </c:pt>
                <c:pt idx="4">
                  <c:v>595.22320000000002</c:v>
                </c:pt>
                <c:pt idx="5">
                  <c:v>605.37739999999997</c:v>
                </c:pt>
                <c:pt idx="6">
                  <c:v>615.81419999999991</c:v>
                </c:pt>
                <c:pt idx="7">
                  <c:v>628.98839999999996</c:v>
                </c:pt>
                <c:pt idx="8">
                  <c:v>634.62040000000002</c:v>
                </c:pt>
                <c:pt idx="9">
                  <c:v>639.00400000000002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B8F-4E27-B7E5-C45AFBC1F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15616"/>
        <c:axId val="210417536"/>
      </c:lineChart>
      <c:catAx>
        <c:axId val="210415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417536"/>
        <c:crosses val="autoZero"/>
        <c:auto val="1"/>
        <c:lblAlgn val="ctr"/>
        <c:lblOffset val="100"/>
        <c:noMultiLvlLbl val="0"/>
      </c:catAx>
      <c:valAx>
        <c:axId val="210417536"/>
        <c:scaling>
          <c:orientation val="minMax"/>
          <c:max val="650"/>
          <c:min val="2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4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3136558513415E-2"/>
          <c:y val="3.8042824107750797E-2"/>
          <c:w val="0.91560700399300998"/>
          <c:h val="0.65292561347526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Docencia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Hoja2!$D$2:$G$2</c:f>
              <c:strCache>
                <c:ptCount val="4"/>
                <c:pt idx="0">
                  <c:v>Cátedra</c:v>
                </c:pt>
                <c:pt idx="1">
                  <c:v>Ocasional</c:v>
                </c:pt>
                <c:pt idx="2">
                  <c:v>Término Fijo</c:v>
                </c:pt>
                <c:pt idx="3">
                  <c:v>Término Indefinido</c:v>
                </c:pt>
              </c:strCache>
            </c:strRef>
          </c:cat>
          <c:val>
            <c:numRef>
              <c:f>Hoja2!$D$3:$G$3</c:f>
              <c:numCache>
                <c:formatCode>0.00%</c:formatCode>
                <c:ptCount val="4"/>
                <c:pt idx="0">
                  <c:v>0.91906758442471204</c:v>
                </c:pt>
                <c:pt idx="1">
                  <c:v>0.72392123082708004</c:v>
                </c:pt>
                <c:pt idx="2">
                  <c:v>0.55571422172317197</c:v>
                </c:pt>
                <c:pt idx="3">
                  <c:v>0.52515019551044695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DB-4ED7-8E8E-C91BC4213E9D}"/>
            </c:ext>
          </c:extLst>
        </c:ser>
        <c:ser>
          <c:idx val="1"/>
          <c:order val="1"/>
          <c:tx>
            <c:strRef>
              <c:f>Hoja2!$B$4</c:f>
              <c:strCache>
                <c:ptCount val="1"/>
                <c:pt idx="0">
                  <c:v>Investigación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1.0239520113199001E-2"/>
                  <c:y val="-1.86093479213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DB-4ED7-8E8E-C91BC4213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Hoja2!$D$2:$G$2</c:f>
              <c:strCache>
                <c:ptCount val="4"/>
                <c:pt idx="0">
                  <c:v>Cátedra</c:v>
                </c:pt>
                <c:pt idx="1">
                  <c:v>Ocasional</c:v>
                </c:pt>
                <c:pt idx="2">
                  <c:v>Término Fijo</c:v>
                </c:pt>
                <c:pt idx="3">
                  <c:v>Término Indefinido</c:v>
                </c:pt>
              </c:strCache>
            </c:strRef>
          </c:cat>
          <c:val>
            <c:numRef>
              <c:f>Hoja2!$D$4:$G$4</c:f>
              <c:numCache>
                <c:formatCode>0.00%</c:formatCode>
                <c:ptCount val="4"/>
                <c:pt idx="0">
                  <c:v>4.7291251638236003E-3</c:v>
                </c:pt>
                <c:pt idx="1">
                  <c:v>4.6635978897536103E-2</c:v>
                </c:pt>
                <c:pt idx="2">
                  <c:v>0.18774781041727001</c:v>
                </c:pt>
                <c:pt idx="3">
                  <c:v>8.4325808938944494E-2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DB-4ED7-8E8E-C91BC4213E9D}"/>
            </c:ext>
          </c:extLst>
        </c:ser>
        <c:ser>
          <c:idx val="2"/>
          <c:order val="2"/>
          <c:tx>
            <c:strRef>
              <c:f>Hoja2!$B$5</c:f>
              <c:strCache>
                <c:ptCount val="1"/>
                <c:pt idx="0">
                  <c:v>Administrativas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27994001414991E-3"/>
                  <c:y val="-7.7095869959802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DB-4ED7-8E8E-C91BC4213E9D}"/>
                </c:ext>
              </c:extLst>
            </c:dLbl>
            <c:dLbl>
              <c:idx val="1"/>
              <c:layout>
                <c:manualLayout>
                  <c:x val="1.2799400141498901E-3"/>
                  <c:y val="-7.17789134108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DB-4ED7-8E8E-C91BC4213E9D}"/>
                </c:ext>
              </c:extLst>
            </c:dLbl>
            <c:dLbl>
              <c:idx val="2"/>
              <c:layout>
                <c:manualLayout>
                  <c:x val="0"/>
                  <c:y val="-0.17280108784093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DB-4ED7-8E8E-C91BC4213E9D}"/>
                </c:ext>
              </c:extLst>
            </c:dLbl>
            <c:dLbl>
              <c:idx val="3"/>
              <c:layout>
                <c:manualLayout>
                  <c:x val="-7.6796400848993304E-3"/>
                  <c:y val="-8.2412826508754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DB-4ED7-8E8E-C91BC4213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Hoja2!$D$2:$G$2</c:f>
              <c:strCache>
                <c:ptCount val="4"/>
                <c:pt idx="0">
                  <c:v>Cátedra</c:v>
                </c:pt>
                <c:pt idx="1">
                  <c:v>Ocasional</c:v>
                </c:pt>
                <c:pt idx="2">
                  <c:v>Término Fijo</c:v>
                </c:pt>
                <c:pt idx="3">
                  <c:v>Término Indefinido</c:v>
                </c:pt>
              </c:strCache>
            </c:strRef>
          </c:cat>
          <c:val>
            <c:numRef>
              <c:f>Hoja2!$D$5:$G$5</c:f>
              <c:numCache>
                <c:formatCode>0.00%</c:formatCode>
                <c:ptCount val="4"/>
                <c:pt idx="0">
                  <c:v>3.0934594736130301E-3</c:v>
                </c:pt>
                <c:pt idx="1">
                  <c:v>6.6530386133952096E-2</c:v>
                </c:pt>
                <c:pt idx="2">
                  <c:v>5.8568689631024802E-2</c:v>
                </c:pt>
                <c:pt idx="3">
                  <c:v>9.3037402005314504E-2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DB-4ED7-8E8E-C91BC4213E9D}"/>
            </c:ext>
          </c:extLst>
        </c:ser>
        <c:ser>
          <c:idx val="3"/>
          <c:order val="3"/>
          <c:tx>
            <c:strRef>
              <c:f>Hoja2!$B$6</c:f>
              <c:strCache>
                <c:ptCount val="1"/>
                <c:pt idx="0">
                  <c:v>Extensión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2799400141498901E-3"/>
                  <c:y val="-3.4560217568187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DB-4ED7-8E8E-C91BC4213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Hoja2!$D$2:$G$2</c:f>
              <c:strCache>
                <c:ptCount val="4"/>
                <c:pt idx="0">
                  <c:v>Cátedra</c:v>
                </c:pt>
                <c:pt idx="1">
                  <c:v>Ocasional</c:v>
                </c:pt>
                <c:pt idx="2">
                  <c:v>Término Fijo</c:v>
                </c:pt>
                <c:pt idx="3">
                  <c:v>Término Indefinido</c:v>
                </c:pt>
              </c:strCache>
            </c:strRef>
          </c:cat>
          <c:val>
            <c:numRef>
              <c:f>Hoja2!$D$6:$G$6</c:f>
              <c:numCache>
                <c:formatCode>0.00%</c:formatCode>
                <c:ptCount val="4"/>
                <c:pt idx="0">
                  <c:v>1.00303002317138E-3</c:v>
                </c:pt>
                <c:pt idx="1">
                  <c:v>4.5445681017263498E-2</c:v>
                </c:pt>
                <c:pt idx="2">
                  <c:v>0.18097666437264601</c:v>
                </c:pt>
                <c:pt idx="3">
                  <c:v>5.6875243851192699E-2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DB-4ED7-8E8E-C91BC4213E9D}"/>
            </c:ext>
          </c:extLst>
        </c:ser>
        <c:ser>
          <c:idx val="4"/>
          <c:order val="4"/>
          <c:tx>
            <c:strRef>
              <c:f>Hoja2!$B$7</c:f>
              <c:strCache>
                <c:ptCount val="1"/>
                <c:pt idx="0">
                  <c:v>Otras Actividades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8.95958009904913E-3"/>
                  <c:y val="-5.3169565489519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DB-4ED7-8E8E-C91BC4213E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Hoja2!$D$2:$G$2</c:f>
              <c:strCache>
                <c:ptCount val="4"/>
                <c:pt idx="0">
                  <c:v>Cátedra</c:v>
                </c:pt>
                <c:pt idx="1">
                  <c:v>Ocasional</c:v>
                </c:pt>
                <c:pt idx="2">
                  <c:v>Término Fijo</c:v>
                </c:pt>
                <c:pt idx="3">
                  <c:v>Término Indefinido</c:v>
                </c:pt>
              </c:strCache>
            </c:strRef>
          </c:cat>
          <c:val>
            <c:numRef>
              <c:f>Hoja2!$D$7:$G$7</c:f>
              <c:numCache>
                <c:formatCode>0.00%</c:formatCode>
                <c:ptCount val="4"/>
                <c:pt idx="0">
                  <c:v>7.2106800914679595E-2</c:v>
                </c:pt>
                <c:pt idx="1">
                  <c:v>0.11746672312416701</c:v>
                </c:pt>
                <c:pt idx="2">
                  <c:v>1.6992613855887202E-2</c:v>
                </c:pt>
                <c:pt idx="3">
                  <c:v>0.240611349694105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DB-4ED7-8E8E-C91BC4213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109888"/>
        <c:axId val="223111424"/>
      </c:barChart>
      <c:catAx>
        <c:axId val="2231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23111424"/>
        <c:crosses val="autoZero"/>
        <c:auto val="1"/>
        <c:lblAlgn val="ctr"/>
        <c:lblOffset val="100"/>
        <c:noMultiLvlLbl val="0"/>
      </c:catAx>
      <c:valAx>
        <c:axId val="2231114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2310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UNI. PÚBLICAS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Hoja1!$B$2:$D$2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Hoja1!$B$3:$D$3</c:f>
              <c:numCache>
                <c:formatCode>#,##0</c:formatCode>
                <c:ptCount val="3"/>
                <c:pt idx="0">
                  <c:v>38569</c:v>
                </c:pt>
                <c:pt idx="1">
                  <c:v>81073</c:v>
                </c:pt>
                <c:pt idx="2">
                  <c:v>80881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60-4273-AF44-CC3CF20CA03C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UNIV. PRIVADAS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Hoja1!$B$2:$D$2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Hoja1!$B$4:$D$4</c:f>
              <c:numCache>
                <c:formatCode>#,##0</c:formatCode>
                <c:ptCount val="3"/>
                <c:pt idx="0">
                  <c:v>20454</c:v>
                </c:pt>
                <c:pt idx="1">
                  <c:v>49498</c:v>
                </c:pt>
                <c:pt idx="2">
                  <c:v>57404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60-4273-AF44-CC3CF20CA0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223948800"/>
        <c:axId val="223950336"/>
      </c:barChart>
      <c:catAx>
        <c:axId val="22394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3950336"/>
        <c:crosses val="autoZero"/>
        <c:auto val="1"/>
        <c:lblAlgn val="ctr"/>
        <c:lblOffset val="100"/>
        <c:noMultiLvlLbl val="0"/>
      </c:catAx>
      <c:valAx>
        <c:axId val="22395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39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'Salarios Propuesta'!$F$5:$F$8</c:f>
              <c:strCache>
                <c:ptCount val="4"/>
                <c:pt idx="0">
                  <c:v>Auxiliar</c:v>
                </c:pt>
                <c:pt idx="1">
                  <c:v>Asistente</c:v>
                </c:pt>
                <c:pt idx="2">
                  <c:v>Asociado</c:v>
                </c:pt>
                <c:pt idx="3">
                  <c:v>Titular</c:v>
                </c:pt>
              </c:strCache>
            </c:strRef>
          </c:cat>
          <c:val>
            <c:numRef>
              <c:f>'Salarios Propuesta'!$G$5:$G$8</c:f>
              <c:numCache>
                <c:formatCode>_-"$"* #.##0_-;\-"$"* #.##0_-;_-"$"* "-"??_-;_-@_-</c:formatCode>
                <c:ptCount val="4"/>
                <c:pt idx="0">
                  <c:v>3200000</c:v>
                </c:pt>
                <c:pt idx="1">
                  <c:v>5550000</c:v>
                </c:pt>
                <c:pt idx="2">
                  <c:v>7600000</c:v>
                </c:pt>
                <c:pt idx="3">
                  <c:v>10100000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85-404F-A9D0-C7AE4E2DFBA2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'Salarios Propuesta'!$F$5:$F$8</c:f>
              <c:strCache>
                <c:ptCount val="4"/>
                <c:pt idx="0">
                  <c:v>Auxiliar</c:v>
                </c:pt>
                <c:pt idx="1">
                  <c:v>Asistente</c:v>
                </c:pt>
                <c:pt idx="2">
                  <c:v>Asociado</c:v>
                </c:pt>
                <c:pt idx="3">
                  <c:v>Titular</c:v>
                </c:pt>
              </c:strCache>
            </c:strRef>
          </c:cat>
          <c:val>
            <c:numRef>
              <c:f>'Salarios Propuesta'!$H$5:$H$8</c:f>
              <c:numCache>
                <c:formatCode>_-"$"* #.##0_-;\-"$"* #.##0_-;_-"$"* "-"??_-;_-@_-</c:formatCode>
                <c:ptCount val="4"/>
                <c:pt idx="0">
                  <c:v>4800000</c:v>
                </c:pt>
                <c:pt idx="1">
                  <c:v>7070000</c:v>
                </c:pt>
                <c:pt idx="2">
                  <c:v>9700000</c:v>
                </c:pt>
                <c:pt idx="3">
                  <c:v>15000000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E85-404F-A9D0-C7AE4E2DFBA2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>
              <a:softEdge rad="0"/>
            </a:effectLst>
          </c:spPr>
          <c:marker>
            <c:symbol val="circle"/>
            <c:size val="6"/>
            <c:spPr>
              <a:solidFill>
                <a:schemeClr val="accent5"/>
              </a:solidFill>
              <a:ln>
                <a:noFill/>
              </a:ln>
              <a:effectLst>
                <a:softEdge rad="0"/>
              </a:effectLst>
            </c:spPr>
          </c:marker>
          <c:dLbls>
            <c:dLbl>
              <c:idx val="0"/>
              <c:layout>
                <c:manualLayout>
                  <c:x val="1.2142338805671499E-3"/>
                  <c:y val="-9.29497436471686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F-4AE0-A510-8E261E2B6106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s-CO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'Salarios Propuesta'!$F$5:$F$8</c:f>
              <c:strCache>
                <c:ptCount val="4"/>
                <c:pt idx="0">
                  <c:v>Auxiliar</c:v>
                </c:pt>
                <c:pt idx="1">
                  <c:v>Asistente</c:v>
                </c:pt>
                <c:pt idx="2">
                  <c:v>Asociado</c:v>
                </c:pt>
                <c:pt idx="3">
                  <c:v>Titular</c:v>
                </c:pt>
              </c:strCache>
            </c:strRef>
          </c:cat>
          <c:val>
            <c:numRef>
              <c:f>'Salarios Propuesta'!$I$5:$I$8</c:f>
              <c:numCache>
                <c:formatCode>_-"$"* #.##0_-;\-"$"* #.##0_-;_-"$"* "-"??_-;_-@_-</c:formatCode>
                <c:ptCount val="4"/>
                <c:pt idx="0">
                  <c:v>4000000</c:v>
                </c:pt>
                <c:pt idx="1">
                  <c:v>6310000</c:v>
                </c:pt>
                <c:pt idx="2">
                  <c:v>8650000</c:v>
                </c:pt>
                <c:pt idx="3">
                  <c:v>12550000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E85-404F-A9D0-C7AE4E2DFBA2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252673024"/>
        <c:axId val="252683008"/>
      </c:stockChart>
      <c:catAx>
        <c:axId val="2526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52683008"/>
        <c:crosses val="autoZero"/>
        <c:auto val="1"/>
        <c:lblAlgn val="ctr"/>
        <c:lblOffset val="100"/>
        <c:noMultiLvlLbl val="0"/>
      </c:catAx>
      <c:valAx>
        <c:axId val="252683008"/>
        <c:scaling>
          <c:orientation val="minMax"/>
          <c:max val="15000000"/>
          <c:min val="30000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&quot;$&quot;\ 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s-CO"/>
          </a:p>
        </c:txPr>
        <c:crossAx val="2526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80B99-474D-7E45-B01A-61AE1D3F0327}" type="doc">
      <dgm:prSet loTypeId="urn:microsoft.com/office/officeart/2005/8/layout/radial4" loCatId="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9CA0743-7C1E-5749-8846-2BEC71C5EB97}">
      <dgm:prSet phldrT="[Texto]"/>
      <dgm:spPr/>
      <dgm:t>
        <a:bodyPr/>
        <a:lstStyle/>
        <a:p>
          <a:r>
            <a:rPr lang="es-ES" dirty="0"/>
            <a:t>Carrera profesoral</a:t>
          </a:r>
        </a:p>
      </dgm:t>
    </dgm:pt>
    <dgm:pt modelId="{A5E7D2EF-32B5-074A-A40F-12B2931A38B6}" type="parTrans" cxnId="{57DC122A-7208-5C40-B554-D3C01F2AC89A}">
      <dgm:prSet/>
      <dgm:spPr/>
      <dgm:t>
        <a:bodyPr/>
        <a:lstStyle/>
        <a:p>
          <a:endParaRPr lang="es-ES"/>
        </a:p>
      </dgm:t>
    </dgm:pt>
    <dgm:pt modelId="{F6753C6C-723F-554C-9A12-4BCFBD2BBE12}" type="sibTrans" cxnId="{57DC122A-7208-5C40-B554-D3C01F2AC89A}">
      <dgm:prSet/>
      <dgm:spPr/>
      <dgm:t>
        <a:bodyPr/>
        <a:lstStyle/>
        <a:p>
          <a:endParaRPr lang="es-ES"/>
        </a:p>
      </dgm:t>
    </dgm:pt>
    <dgm:pt modelId="{EC3E208F-A377-D144-B586-0407544FE2A3}">
      <dgm:prSet phldrT="[Texto]"/>
      <dgm:spPr/>
      <dgm:t>
        <a:bodyPr/>
        <a:lstStyle/>
        <a:p>
          <a:r>
            <a:rPr lang="es-ES" dirty="0"/>
            <a:t>Ingreso a la carrera desde el nivel más alto de formación académica</a:t>
          </a:r>
        </a:p>
      </dgm:t>
    </dgm:pt>
    <dgm:pt modelId="{97A3710E-D493-7E4C-BE6C-5AF1303C527F}" type="parTrans" cxnId="{5D6CDC71-0E5A-8449-87A4-4A856635595E}">
      <dgm:prSet/>
      <dgm:spPr/>
      <dgm:t>
        <a:bodyPr/>
        <a:lstStyle/>
        <a:p>
          <a:endParaRPr lang="es-ES"/>
        </a:p>
      </dgm:t>
    </dgm:pt>
    <dgm:pt modelId="{FD236EA5-8227-7846-8A9C-E661B47DB6D0}" type="sibTrans" cxnId="{5D6CDC71-0E5A-8449-87A4-4A856635595E}">
      <dgm:prSet/>
      <dgm:spPr/>
      <dgm:t>
        <a:bodyPr/>
        <a:lstStyle/>
        <a:p>
          <a:endParaRPr lang="es-ES"/>
        </a:p>
      </dgm:t>
    </dgm:pt>
    <dgm:pt modelId="{9B54EA7E-7F93-B446-9025-B0785E75069B}">
      <dgm:prSet phldrT="[Texto]"/>
      <dgm:spPr/>
      <dgm:t>
        <a:bodyPr/>
        <a:lstStyle/>
        <a:p>
          <a:r>
            <a:rPr lang="es-ES" dirty="0"/>
            <a:t>Experiencia</a:t>
          </a:r>
        </a:p>
      </dgm:t>
    </dgm:pt>
    <dgm:pt modelId="{D9A551A9-580E-A349-B306-677CDEB94CE6}" type="parTrans" cxnId="{8BDA6707-FD40-874A-A374-55EDCB927188}">
      <dgm:prSet/>
      <dgm:spPr/>
      <dgm:t>
        <a:bodyPr/>
        <a:lstStyle/>
        <a:p>
          <a:endParaRPr lang="es-ES"/>
        </a:p>
      </dgm:t>
    </dgm:pt>
    <dgm:pt modelId="{DB2B2D59-2EC6-294C-AE2F-52023749D6E6}" type="sibTrans" cxnId="{8BDA6707-FD40-874A-A374-55EDCB927188}">
      <dgm:prSet/>
      <dgm:spPr/>
      <dgm:t>
        <a:bodyPr/>
        <a:lstStyle/>
        <a:p>
          <a:endParaRPr lang="es-ES"/>
        </a:p>
      </dgm:t>
    </dgm:pt>
    <dgm:pt modelId="{B45FA802-5A61-D843-BCA8-EDA04460FA2C}">
      <dgm:prSet phldrT="[Texto]"/>
      <dgm:spPr/>
      <dgm:t>
        <a:bodyPr/>
        <a:lstStyle/>
        <a:p>
          <a:r>
            <a:rPr lang="es-ES" dirty="0"/>
            <a:t>Categoría de investigador</a:t>
          </a:r>
        </a:p>
      </dgm:t>
    </dgm:pt>
    <dgm:pt modelId="{46591DCE-66C5-8545-9244-244CF84EB149}" type="parTrans" cxnId="{4BFDB6E4-A50D-6346-9173-032AFEC863E0}">
      <dgm:prSet/>
      <dgm:spPr/>
      <dgm:t>
        <a:bodyPr/>
        <a:lstStyle/>
        <a:p>
          <a:endParaRPr lang="es-ES"/>
        </a:p>
      </dgm:t>
    </dgm:pt>
    <dgm:pt modelId="{8B8200C4-CDB1-B549-B2DE-D40D2E6C2E23}" type="sibTrans" cxnId="{4BFDB6E4-A50D-6346-9173-032AFEC863E0}">
      <dgm:prSet/>
      <dgm:spPr/>
      <dgm:t>
        <a:bodyPr/>
        <a:lstStyle/>
        <a:p>
          <a:endParaRPr lang="es-ES"/>
        </a:p>
      </dgm:t>
    </dgm:pt>
    <dgm:pt modelId="{CA3961E2-3CFC-A04C-9300-60E8F2C52A1A}" type="pres">
      <dgm:prSet presAssocID="{C9B80B99-474D-7E45-B01A-61AE1D3F03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AF2A411-104C-8746-AF90-DADD70B36BF0}" type="pres">
      <dgm:prSet presAssocID="{79CA0743-7C1E-5749-8846-2BEC71C5EB97}" presName="centerShape" presStyleLbl="node0" presStyleIdx="0" presStyleCnt="1"/>
      <dgm:spPr/>
      <dgm:t>
        <a:bodyPr/>
        <a:lstStyle/>
        <a:p>
          <a:endParaRPr lang="es-CO"/>
        </a:p>
      </dgm:t>
    </dgm:pt>
    <dgm:pt modelId="{CBD1F1B4-FB4A-584A-A375-687AD8583DED}" type="pres">
      <dgm:prSet presAssocID="{97A3710E-D493-7E4C-BE6C-5AF1303C527F}" presName="parTrans" presStyleLbl="bgSibTrans2D1" presStyleIdx="0" presStyleCnt="3"/>
      <dgm:spPr/>
      <dgm:t>
        <a:bodyPr/>
        <a:lstStyle/>
        <a:p>
          <a:endParaRPr lang="es-CO"/>
        </a:p>
      </dgm:t>
    </dgm:pt>
    <dgm:pt modelId="{658FA9F5-3856-1540-8DF1-C16ED2E3221F}" type="pres">
      <dgm:prSet presAssocID="{EC3E208F-A377-D144-B586-0407544FE2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2A9FDE-2A2C-F74D-BDB7-68D8CCF02944}" type="pres">
      <dgm:prSet presAssocID="{D9A551A9-580E-A349-B306-677CDEB94CE6}" presName="parTrans" presStyleLbl="bgSibTrans2D1" presStyleIdx="1" presStyleCnt="3"/>
      <dgm:spPr/>
      <dgm:t>
        <a:bodyPr/>
        <a:lstStyle/>
        <a:p>
          <a:endParaRPr lang="es-CO"/>
        </a:p>
      </dgm:t>
    </dgm:pt>
    <dgm:pt modelId="{A0AD8545-B334-E248-B718-A71B709A91DC}" type="pres">
      <dgm:prSet presAssocID="{9B54EA7E-7F93-B446-9025-B0785E7506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1CE8D2-3303-BA4F-8665-60BADB3B8A04}" type="pres">
      <dgm:prSet presAssocID="{46591DCE-66C5-8545-9244-244CF84EB149}" presName="parTrans" presStyleLbl="bgSibTrans2D1" presStyleIdx="2" presStyleCnt="3"/>
      <dgm:spPr/>
      <dgm:t>
        <a:bodyPr/>
        <a:lstStyle/>
        <a:p>
          <a:endParaRPr lang="es-CO"/>
        </a:p>
      </dgm:t>
    </dgm:pt>
    <dgm:pt modelId="{6C036220-59CD-3F47-BD85-9858B37D363B}" type="pres">
      <dgm:prSet presAssocID="{B45FA802-5A61-D843-BCA8-EDA04460FA2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D6CDC71-0E5A-8449-87A4-4A856635595E}" srcId="{79CA0743-7C1E-5749-8846-2BEC71C5EB97}" destId="{EC3E208F-A377-D144-B586-0407544FE2A3}" srcOrd="0" destOrd="0" parTransId="{97A3710E-D493-7E4C-BE6C-5AF1303C527F}" sibTransId="{FD236EA5-8227-7846-8A9C-E661B47DB6D0}"/>
    <dgm:cxn modelId="{FDFC38C1-41E4-5A48-9D2A-244A354B74DE}" type="presOf" srcId="{79CA0743-7C1E-5749-8846-2BEC71C5EB97}" destId="{AAF2A411-104C-8746-AF90-DADD70B36BF0}" srcOrd="0" destOrd="0" presId="urn:microsoft.com/office/officeart/2005/8/layout/radial4"/>
    <dgm:cxn modelId="{1C5DB58C-EECB-F34E-A30A-858FAFB04884}" type="presOf" srcId="{D9A551A9-580E-A349-B306-677CDEB94CE6}" destId="{6F2A9FDE-2A2C-F74D-BDB7-68D8CCF02944}" srcOrd="0" destOrd="0" presId="urn:microsoft.com/office/officeart/2005/8/layout/radial4"/>
    <dgm:cxn modelId="{A4D5E87C-4B36-C947-A6C3-BDD1E39CC8AD}" type="presOf" srcId="{C9B80B99-474D-7E45-B01A-61AE1D3F0327}" destId="{CA3961E2-3CFC-A04C-9300-60E8F2C52A1A}" srcOrd="0" destOrd="0" presId="urn:microsoft.com/office/officeart/2005/8/layout/radial4"/>
    <dgm:cxn modelId="{57DC122A-7208-5C40-B554-D3C01F2AC89A}" srcId="{C9B80B99-474D-7E45-B01A-61AE1D3F0327}" destId="{79CA0743-7C1E-5749-8846-2BEC71C5EB97}" srcOrd="0" destOrd="0" parTransId="{A5E7D2EF-32B5-074A-A40F-12B2931A38B6}" sibTransId="{F6753C6C-723F-554C-9A12-4BCFBD2BBE12}"/>
    <dgm:cxn modelId="{EED8AC70-8DE3-6B42-9447-975010778629}" type="presOf" srcId="{B45FA802-5A61-D843-BCA8-EDA04460FA2C}" destId="{6C036220-59CD-3F47-BD85-9858B37D363B}" srcOrd="0" destOrd="0" presId="urn:microsoft.com/office/officeart/2005/8/layout/radial4"/>
    <dgm:cxn modelId="{4BFDB6E4-A50D-6346-9173-032AFEC863E0}" srcId="{79CA0743-7C1E-5749-8846-2BEC71C5EB97}" destId="{B45FA802-5A61-D843-BCA8-EDA04460FA2C}" srcOrd="2" destOrd="0" parTransId="{46591DCE-66C5-8545-9244-244CF84EB149}" sibTransId="{8B8200C4-CDB1-B549-B2DE-D40D2E6C2E23}"/>
    <dgm:cxn modelId="{4F39865B-FA5B-0B47-9EBA-B9715B908DC9}" type="presOf" srcId="{97A3710E-D493-7E4C-BE6C-5AF1303C527F}" destId="{CBD1F1B4-FB4A-584A-A375-687AD8583DED}" srcOrd="0" destOrd="0" presId="urn:microsoft.com/office/officeart/2005/8/layout/radial4"/>
    <dgm:cxn modelId="{CE374886-8819-8E4D-B5AF-4E87D413F0F5}" type="presOf" srcId="{46591DCE-66C5-8545-9244-244CF84EB149}" destId="{461CE8D2-3303-BA4F-8665-60BADB3B8A04}" srcOrd="0" destOrd="0" presId="urn:microsoft.com/office/officeart/2005/8/layout/radial4"/>
    <dgm:cxn modelId="{38C7892A-29DC-FD49-A23B-C6F42DD63A46}" type="presOf" srcId="{9B54EA7E-7F93-B446-9025-B0785E75069B}" destId="{A0AD8545-B334-E248-B718-A71B709A91DC}" srcOrd="0" destOrd="0" presId="urn:microsoft.com/office/officeart/2005/8/layout/radial4"/>
    <dgm:cxn modelId="{8BDA6707-FD40-874A-A374-55EDCB927188}" srcId="{79CA0743-7C1E-5749-8846-2BEC71C5EB97}" destId="{9B54EA7E-7F93-B446-9025-B0785E75069B}" srcOrd="1" destOrd="0" parTransId="{D9A551A9-580E-A349-B306-677CDEB94CE6}" sibTransId="{DB2B2D59-2EC6-294C-AE2F-52023749D6E6}"/>
    <dgm:cxn modelId="{3A2B09D9-86BA-9C4F-B2A9-91680ABCC22D}" type="presOf" srcId="{EC3E208F-A377-D144-B586-0407544FE2A3}" destId="{658FA9F5-3856-1540-8DF1-C16ED2E3221F}" srcOrd="0" destOrd="0" presId="urn:microsoft.com/office/officeart/2005/8/layout/radial4"/>
    <dgm:cxn modelId="{9889C37B-DB7E-144C-B1F0-25BABB2C27D3}" type="presParOf" srcId="{CA3961E2-3CFC-A04C-9300-60E8F2C52A1A}" destId="{AAF2A411-104C-8746-AF90-DADD70B36BF0}" srcOrd="0" destOrd="0" presId="urn:microsoft.com/office/officeart/2005/8/layout/radial4"/>
    <dgm:cxn modelId="{E96AD717-7201-DA4C-A904-DCC9A173AB09}" type="presParOf" srcId="{CA3961E2-3CFC-A04C-9300-60E8F2C52A1A}" destId="{CBD1F1B4-FB4A-584A-A375-687AD8583DED}" srcOrd="1" destOrd="0" presId="urn:microsoft.com/office/officeart/2005/8/layout/radial4"/>
    <dgm:cxn modelId="{C062CD27-5344-D24E-AB11-E6CCA3761896}" type="presParOf" srcId="{CA3961E2-3CFC-A04C-9300-60E8F2C52A1A}" destId="{658FA9F5-3856-1540-8DF1-C16ED2E3221F}" srcOrd="2" destOrd="0" presId="urn:microsoft.com/office/officeart/2005/8/layout/radial4"/>
    <dgm:cxn modelId="{303FAAC3-6DBB-A24A-B22A-CB23D486C6E8}" type="presParOf" srcId="{CA3961E2-3CFC-A04C-9300-60E8F2C52A1A}" destId="{6F2A9FDE-2A2C-F74D-BDB7-68D8CCF02944}" srcOrd="3" destOrd="0" presId="urn:microsoft.com/office/officeart/2005/8/layout/radial4"/>
    <dgm:cxn modelId="{A3CFA999-EB38-E540-9339-F65F4E66B1E6}" type="presParOf" srcId="{CA3961E2-3CFC-A04C-9300-60E8F2C52A1A}" destId="{A0AD8545-B334-E248-B718-A71B709A91DC}" srcOrd="4" destOrd="0" presId="urn:microsoft.com/office/officeart/2005/8/layout/radial4"/>
    <dgm:cxn modelId="{5D57ED6F-19D3-0A45-914F-4670A877DE9B}" type="presParOf" srcId="{CA3961E2-3CFC-A04C-9300-60E8F2C52A1A}" destId="{461CE8D2-3303-BA4F-8665-60BADB3B8A04}" srcOrd="5" destOrd="0" presId="urn:microsoft.com/office/officeart/2005/8/layout/radial4"/>
    <dgm:cxn modelId="{F858AF1C-8166-6843-9CE5-66C61024D65E}" type="presParOf" srcId="{CA3961E2-3CFC-A04C-9300-60E8F2C52A1A}" destId="{6C036220-59CD-3F47-BD85-9858B37D363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AD0DB8-D1B7-425C-A127-27AEDEF6260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212A27B-6026-43B7-BA5C-76C6399456E1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2800" dirty="0">
              <a:latin typeface="Segoe UI" panose="020B0502040204020203" pitchFamily="34" charset="0"/>
              <a:cs typeface="Segoe UI" panose="020B0502040204020203" pitchFamily="34" charset="0"/>
            </a:rPr>
            <a:t>Carrera en 4 Fases</a:t>
          </a:r>
          <a:endParaRPr lang="es-CO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1B2D2E7-0FC1-4933-9CAE-C3D9FC0A5B87}" type="parTrans" cxnId="{247E7B45-266E-477A-B4AC-DA8F2A36BE21}">
      <dgm:prSet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5FE8E19-5760-4C02-8E7D-BA5245C0F952}" type="sibTrans" cxnId="{247E7B45-266E-477A-B4AC-DA8F2A36BE21}">
      <dgm:prSet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BC0B9A6-DA2A-4FEB-B55F-314813A8701F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2000" dirty="0">
              <a:latin typeface="Segoe UI" panose="020B0502040204020203" pitchFamily="34" charset="0"/>
              <a:cs typeface="Segoe UI" panose="020B0502040204020203" pitchFamily="34" charset="0"/>
            </a:rPr>
            <a:t>Fase 3</a:t>
          </a:r>
          <a:endParaRPr lang="es-CO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142EB06-E58E-4A1B-AEF4-605AB78EB29C}" type="parTrans" cxnId="{E537276F-B908-4B1D-9B5E-7DC183464DDC}">
      <dgm:prSet custT="1"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AE16AF6-7F61-4BCE-B6CA-914A71B88423}" type="sibTrans" cxnId="{E537276F-B908-4B1D-9B5E-7DC183464DDC}">
      <dgm:prSet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8CFF32D-62C3-436A-9C02-D2021FB6912C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2000" dirty="0">
              <a:latin typeface="Segoe UI" panose="020B0502040204020203" pitchFamily="34" charset="0"/>
              <a:cs typeface="Segoe UI" panose="020B0502040204020203" pitchFamily="34" charset="0"/>
            </a:rPr>
            <a:t>Fase 2</a:t>
          </a:r>
          <a:endParaRPr lang="es-CO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43CC5B3-64DB-44E4-A3E2-1810A7895765}" type="parTrans" cxnId="{340EDE8E-668F-4A1A-B084-1FAD76A4B9CD}">
      <dgm:prSet custT="1"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6FE2D8-3DF2-4049-8E88-490672A9630E}" type="sibTrans" cxnId="{340EDE8E-668F-4A1A-B084-1FAD76A4B9CD}">
      <dgm:prSet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3AC997F-7158-46B1-B294-D077F2C38686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2000" dirty="0">
              <a:latin typeface="Segoe UI" panose="020B0502040204020203" pitchFamily="34" charset="0"/>
              <a:cs typeface="Segoe UI" panose="020B0502040204020203" pitchFamily="34" charset="0"/>
            </a:rPr>
            <a:t>Fase 1</a:t>
          </a:r>
          <a:endParaRPr lang="es-CO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BFC7D8B-61B6-46F7-9A0B-F35772A24A68}" type="parTrans" cxnId="{013EBFDD-0290-47EC-A70D-16E0EAC84935}">
      <dgm:prSet custT="1"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F565F2F-2C84-4F51-8B8F-72A6ED6D7672}" type="sibTrans" cxnId="{013EBFDD-0290-47EC-A70D-16E0EAC84935}">
      <dgm:prSet/>
      <dgm:spPr/>
      <dgm:t>
        <a:bodyPr/>
        <a:lstStyle/>
        <a:p>
          <a:endParaRPr lang="es-CO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E7799A-401F-4F74-8DFE-1406574D4AA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2000" dirty="0">
              <a:latin typeface="Segoe UI" panose="020B0502040204020203" pitchFamily="34" charset="0"/>
              <a:cs typeface="Segoe UI" panose="020B0502040204020203" pitchFamily="34" charset="0"/>
            </a:rPr>
            <a:t>Fase 4</a:t>
          </a:r>
          <a:endParaRPr lang="es-CO" sz="20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423FF8C-654A-4403-BF46-C82334930D48}" type="parTrans" cxnId="{463FE7F0-F647-40FD-BD43-5CCA319EDA15}">
      <dgm:prSet custT="1"/>
      <dgm:spPr/>
      <dgm:t>
        <a:bodyPr/>
        <a:lstStyle/>
        <a:p>
          <a:endParaRPr lang="es-CO" sz="1600"/>
        </a:p>
      </dgm:t>
    </dgm:pt>
    <dgm:pt modelId="{111D8F37-A690-46F3-B830-F91F0EB91BF4}" type="sibTrans" cxnId="{463FE7F0-F647-40FD-BD43-5CCA319EDA15}">
      <dgm:prSet/>
      <dgm:spPr/>
      <dgm:t>
        <a:bodyPr/>
        <a:lstStyle/>
        <a:p>
          <a:endParaRPr lang="es-CO" sz="1600"/>
        </a:p>
      </dgm:t>
    </dgm:pt>
    <dgm:pt modelId="{F5CAC6F3-88B2-4186-A9BE-33E0DFE935B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Profesor Asociado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Profesor (con Contrato)</a:t>
          </a:r>
        </a:p>
      </dgm:t>
    </dgm:pt>
    <dgm:pt modelId="{C4158EFD-43F7-4CFA-A27F-554EA2CF3103}" type="parTrans" cxnId="{32EB83C1-A570-4FF1-B072-00376F1F6509}">
      <dgm:prSet custT="1"/>
      <dgm:spPr/>
      <dgm:t>
        <a:bodyPr/>
        <a:lstStyle/>
        <a:p>
          <a:endParaRPr lang="es-CO" sz="1600"/>
        </a:p>
      </dgm:t>
    </dgm:pt>
    <dgm:pt modelId="{93E32F01-7A93-4C88-BB4E-5572F0176734}" type="sibTrans" cxnId="{32EB83C1-A570-4FF1-B072-00376F1F6509}">
      <dgm:prSet/>
      <dgm:spPr/>
      <dgm:t>
        <a:bodyPr/>
        <a:lstStyle/>
        <a:p>
          <a:endParaRPr lang="es-CO" sz="1600"/>
        </a:p>
      </dgm:t>
    </dgm:pt>
    <dgm:pt modelId="{9DED0FBE-23B5-47F9-842D-07674BCB959A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Investigador/Beca (Post Doctor)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Profesor (con Contrato)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Investigador (con Contrato</a:t>
          </a:r>
          <a:endParaRPr lang="es-CO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7EEF013-9369-49AA-9393-0AC16270E0D5}" type="parTrans" cxnId="{55F8952B-3A77-46A9-A80B-FBB95C012357}">
      <dgm:prSet custT="1"/>
      <dgm:spPr/>
      <dgm:t>
        <a:bodyPr/>
        <a:lstStyle/>
        <a:p>
          <a:endParaRPr lang="es-CO" sz="1600"/>
        </a:p>
      </dgm:t>
    </dgm:pt>
    <dgm:pt modelId="{DEA867C3-AF10-41A6-8A29-FB5BCEF3378C}" type="sibTrans" cxnId="{55F8952B-3A77-46A9-A80B-FBB95C012357}">
      <dgm:prSet/>
      <dgm:spPr/>
      <dgm:t>
        <a:bodyPr/>
        <a:lstStyle/>
        <a:p>
          <a:endParaRPr lang="es-CO" sz="1600"/>
        </a:p>
      </dgm:t>
    </dgm:pt>
    <dgm:pt modelId="{6A3F1AD1-42D5-4F38-BD2A-9E6C3FB1B2D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Profesor Tiempo Completo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Profesor Adjunto (Parcial)</a:t>
          </a:r>
          <a:endParaRPr lang="es-CO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53C3688-7B7A-4B38-804A-149A6DEED4FA}" type="parTrans" cxnId="{E080C843-DD25-4CCB-9DF1-56F16D1B598A}">
      <dgm:prSet custT="1"/>
      <dgm:spPr/>
      <dgm:t>
        <a:bodyPr/>
        <a:lstStyle/>
        <a:p>
          <a:endParaRPr lang="es-CO" sz="1600"/>
        </a:p>
      </dgm:t>
    </dgm:pt>
    <dgm:pt modelId="{26CC9C38-4019-4006-A5B3-B37C6A57BC09}" type="sibTrans" cxnId="{E080C843-DD25-4CCB-9DF1-56F16D1B598A}">
      <dgm:prSet/>
      <dgm:spPr/>
      <dgm:t>
        <a:bodyPr/>
        <a:lstStyle/>
        <a:p>
          <a:endParaRPr lang="es-CO" sz="1600"/>
        </a:p>
      </dgm:t>
    </dgm:pt>
    <dgm:pt modelId="{4C947B19-E030-4598-910A-3171A4B0D32B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Estudiante de Doctorado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Asistente Científico</a:t>
          </a:r>
          <a:endParaRPr lang="es-CO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BAFBEDB-F915-4C7F-A613-4FFC4F58DAD9}" type="parTrans" cxnId="{A7C72532-C89C-4286-892E-940E30C933DA}">
      <dgm:prSet custT="1"/>
      <dgm:spPr/>
      <dgm:t>
        <a:bodyPr/>
        <a:lstStyle/>
        <a:p>
          <a:endParaRPr lang="es-CO" sz="1600"/>
        </a:p>
      </dgm:t>
    </dgm:pt>
    <dgm:pt modelId="{6EAE896F-BE0D-4057-AB13-170E2D3F875C}" type="sibTrans" cxnId="{A7C72532-C89C-4286-892E-940E30C933DA}">
      <dgm:prSet/>
      <dgm:spPr/>
      <dgm:t>
        <a:bodyPr/>
        <a:lstStyle/>
        <a:p>
          <a:endParaRPr lang="es-CO" sz="1600"/>
        </a:p>
      </dgm:t>
    </dgm:pt>
    <dgm:pt modelId="{14966878-32A3-4D88-859B-D8445A1E9FC6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Contratos Directos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Tiempo Completo/Parcial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Tiempo sin Confirmar</a:t>
          </a:r>
          <a:endParaRPr lang="es-CO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54CA09-319D-4283-9CAE-EFF95E519B92}" type="parTrans" cxnId="{EBC53B5A-BBB1-4527-9146-1B8C1BABEEAC}">
      <dgm:prSet/>
      <dgm:spPr/>
      <dgm:t>
        <a:bodyPr/>
        <a:lstStyle/>
        <a:p>
          <a:endParaRPr lang="es-CO"/>
        </a:p>
      </dgm:t>
    </dgm:pt>
    <dgm:pt modelId="{D9FEC05E-9573-4D53-8BE9-054390252C88}" type="sibTrans" cxnId="{EBC53B5A-BBB1-4527-9146-1B8C1BABEEAC}">
      <dgm:prSet/>
      <dgm:spPr/>
      <dgm:t>
        <a:bodyPr/>
        <a:lstStyle/>
        <a:p>
          <a:endParaRPr lang="es-CO"/>
        </a:p>
      </dgm:t>
    </dgm:pt>
    <dgm:pt modelId="{6499996F-F86D-48A1-AE03-8F522468A713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Con contrato permanente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De 1 a 3 años (experiencia)</a:t>
          </a:r>
          <a:endParaRPr lang="es-CO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88A306C-3483-49B9-9BCB-1374EA163E60}" type="parTrans" cxnId="{138B675D-A741-480E-83B5-2C3752460307}">
      <dgm:prSet/>
      <dgm:spPr/>
      <dgm:t>
        <a:bodyPr/>
        <a:lstStyle/>
        <a:p>
          <a:endParaRPr lang="es-CO"/>
        </a:p>
      </dgm:t>
    </dgm:pt>
    <dgm:pt modelId="{6F938D50-EE05-45C6-90F2-D79E7C7E13CB}" type="sibTrans" cxnId="{138B675D-A741-480E-83B5-2C3752460307}">
      <dgm:prSet/>
      <dgm:spPr/>
      <dgm:t>
        <a:bodyPr/>
        <a:lstStyle/>
        <a:p>
          <a:endParaRPr lang="es-CO"/>
        </a:p>
      </dgm:t>
    </dgm:pt>
    <dgm:pt modelId="{E29C60A0-EE28-4B0E-BDF6-26BF22A2019D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Con beca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Contrato directo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De 1 a 3 años (experiencia)</a:t>
          </a:r>
          <a:endParaRPr lang="es-CO" sz="1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F826D29-44DB-46B8-9743-9B0050EB8E8F}" type="parTrans" cxnId="{8A27AB63-A81B-40AF-A9DF-F9998AABF634}">
      <dgm:prSet/>
      <dgm:spPr/>
      <dgm:t>
        <a:bodyPr/>
        <a:lstStyle/>
        <a:p>
          <a:endParaRPr lang="es-CO"/>
        </a:p>
      </dgm:t>
    </dgm:pt>
    <dgm:pt modelId="{109CFBFA-908E-4B52-B96B-F6A75D512AE5}" type="sibTrans" cxnId="{8A27AB63-A81B-40AF-A9DF-F9998AABF634}">
      <dgm:prSet/>
      <dgm:spPr/>
      <dgm:t>
        <a:bodyPr/>
        <a:lstStyle/>
        <a:p>
          <a:endParaRPr lang="es-CO"/>
        </a:p>
      </dgm:t>
    </dgm:pt>
    <dgm:pt modelId="{189892C4-08D7-4139-8CFF-217A1A68C49F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Becados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dirty="0">
              <a:latin typeface="Segoe UI" panose="020B0502040204020203" pitchFamily="34" charset="0"/>
              <a:cs typeface="Segoe UI" panose="020B0502040204020203" pitchFamily="34" charset="0"/>
            </a:rPr>
            <a:t> - De 3 a 4 años (estudiante)</a:t>
          </a:r>
        </a:p>
      </dgm:t>
    </dgm:pt>
    <dgm:pt modelId="{608EFC20-6DDB-481D-809A-6B7C9E5E49BA}" type="sibTrans" cxnId="{7DA9AB90-99D0-4BC7-BAC2-A31C66794CB1}">
      <dgm:prSet/>
      <dgm:spPr/>
      <dgm:t>
        <a:bodyPr/>
        <a:lstStyle/>
        <a:p>
          <a:endParaRPr lang="es-CO"/>
        </a:p>
      </dgm:t>
    </dgm:pt>
    <dgm:pt modelId="{2FDF5D8D-4F44-466F-B08A-7D7E4E657C1B}" type="parTrans" cxnId="{7DA9AB90-99D0-4BC7-BAC2-A31C66794CB1}">
      <dgm:prSet/>
      <dgm:spPr/>
      <dgm:t>
        <a:bodyPr/>
        <a:lstStyle/>
        <a:p>
          <a:endParaRPr lang="es-CO"/>
        </a:p>
      </dgm:t>
    </dgm:pt>
    <dgm:pt modelId="{D772E4A2-71AF-47D8-9F16-0918022DC446}" type="pres">
      <dgm:prSet presAssocID="{F8AD0DB8-D1B7-425C-A127-27AEDEF6260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6B292F1-D5B7-4C4B-850A-6E902B4C27AD}" type="pres">
      <dgm:prSet presAssocID="{A212A27B-6026-43B7-BA5C-76C6399456E1}" presName="root1" presStyleCnt="0"/>
      <dgm:spPr/>
    </dgm:pt>
    <dgm:pt modelId="{BCC14F6F-8680-4AFF-BCF5-D9EF22EA16F1}" type="pres">
      <dgm:prSet presAssocID="{A212A27B-6026-43B7-BA5C-76C6399456E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55AC16A6-F4E2-411C-B672-A1E4D20D671D}" type="pres">
      <dgm:prSet presAssocID="{A212A27B-6026-43B7-BA5C-76C6399456E1}" presName="level2hierChild" presStyleCnt="0"/>
      <dgm:spPr/>
    </dgm:pt>
    <dgm:pt modelId="{88190D6D-30F5-4307-9C1A-C9C66FC79BEB}" type="pres">
      <dgm:prSet presAssocID="{0423FF8C-654A-4403-BF46-C82334930D48}" presName="conn2-1" presStyleLbl="parChTrans1D2" presStyleIdx="0" presStyleCnt="4"/>
      <dgm:spPr/>
      <dgm:t>
        <a:bodyPr/>
        <a:lstStyle/>
        <a:p>
          <a:endParaRPr lang="es-CO"/>
        </a:p>
      </dgm:t>
    </dgm:pt>
    <dgm:pt modelId="{1E0093E9-1DA8-473D-9E2D-6EB3B82862D7}" type="pres">
      <dgm:prSet presAssocID="{0423FF8C-654A-4403-BF46-C82334930D48}" presName="connTx" presStyleLbl="parChTrans1D2" presStyleIdx="0" presStyleCnt="4"/>
      <dgm:spPr/>
      <dgm:t>
        <a:bodyPr/>
        <a:lstStyle/>
        <a:p>
          <a:endParaRPr lang="es-CO"/>
        </a:p>
      </dgm:t>
    </dgm:pt>
    <dgm:pt modelId="{D451D6C7-69C4-4FBA-9E92-626EC886845A}" type="pres">
      <dgm:prSet presAssocID="{E9E7799A-401F-4F74-8DFE-1406574D4AA4}" presName="root2" presStyleCnt="0"/>
      <dgm:spPr/>
    </dgm:pt>
    <dgm:pt modelId="{676A5369-677D-41CA-96DB-641205C8B19A}" type="pres">
      <dgm:prSet presAssocID="{E9E7799A-401F-4F74-8DFE-1406574D4AA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DA23E0A-173D-4D98-9DEE-57C867E5CCD9}" type="pres">
      <dgm:prSet presAssocID="{E9E7799A-401F-4F74-8DFE-1406574D4AA4}" presName="level3hierChild" presStyleCnt="0"/>
      <dgm:spPr/>
    </dgm:pt>
    <dgm:pt modelId="{B20295AC-7152-460C-A3C8-0EA9D8DDAE18}" type="pres">
      <dgm:prSet presAssocID="{053C3688-7B7A-4B38-804A-149A6DEED4FA}" presName="conn2-1" presStyleLbl="parChTrans1D3" presStyleIdx="0" presStyleCnt="4"/>
      <dgm:spPr/>
      <dgm:t>
        <a:bodyPr/>
        <a:lstStyle/>
        <a:p>
          <a:endParaRPr lang="es-CO"/>
        </a:p>
      </dgm:t>
    </dgm:pt>
    <dgm:pt modelId="{00A225A4-CD34-4830-A254-28836084077F}" type="pres">
      <dgm:prSet presAssocID="{053C3688-7B7A-4B38-804A-149A6DEED4FA}" presName="connTx" presStyleLbl="parChTrans1D3" presStyleIdx="0" presStyleCnt="4"/>
      <dgm:spPr/>
      <dgm:t>
        <a:bodyPr/>
        <a:lstStyle/>
        <a:p>
          <a:endParaRPr lang="es-CO"/>
        </a:p>
      </dgm:t>
    </dgm:pt>
    <dgm:pt modelId="{F541B379-AA9A-42F3-A9D3-C9CEDD515C02}" type="pres">
      <dgm:prSet presAssocID="{6A3F1AD1-42D5-4F38-BD2A-9E6C3FB1B2D9}" presName="root2" presStyleCnt="0"/>
      <dgm:spPr/>
    </dgm:pt>
    <dgm:pt modelId="{008B8754-6F67-470E-A294-607FEE733B4C}" type="pres">
      <dgm:prSet presAssocID="{6A3F1AD1-42D5-4F38-BD2A-9E6C3FB1B2D9}" presName="LevelTwoTextNode" presStyleLbl="node3" presStyleIdx="0" presStyleCnt="4" custScaleX="149888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80F5717-0481-4580-9A24-E143ED35F3A2}" type="pres">
      <dgm:prSet presAssocID="{6A3F1AD1-42D5-4F38-BD2A-9E6C3FB1B2D9}" presName="level3hierChild" presStyleCnt="0"/>
      <dgm:spPr/>
    </dgm:pt>
    <dgm:pt modelId="{F2CF04BB-F43B-4E43-87DC-299893A50633}" type="pres">
      <dgm:prSet presAssocID="{8154CA09-319D-4283-9CAE-EFF95E519B92}" presName="conn2-1" presStyleLbl="parChTrans1D4" presStyleIdx="0" presStyleCnt="4"/>
      <dgm:spPr/>
      <dgm:t>
        <a:bodyPr/>
        <a:lstStyle/>
        <a:p>
          <a:endParaRPr lang="es-CO"/>
        </a:p>
      </dgm:t>
    </dgm:pt>
    <dgm:pt modelId="{54470A66-7547-4738-9DB1-D6C2D76B0B43}" type="pres">
      <dgm:prSet presAssocID="{8154CA09-319D-4283-9CAE-EFF95E519B92}" presName="connTx" presStyleLbl="parChTrans1D4" presStyleIdx="0" presStyleCnt="4"/>
      <dgm:spPr/>
      <dgm:t>
        <a:bodyPr/>
        <a:lstStyle/>
        <a:p>
          <a:endParaRPr lang="es-CO"/>
        </a:p>
      </dgm:t>
    </dgm:pt>
    <dgm:pt modelId="{791F190A-8E27-42A1-9C11-15E7BB099357}" type="pres">
      <dgm:prSet presAssocID="{14966878-32A3-4D88-859B-D8445A1E9FC6}" presName="root2" presStyleCnt="0"/>
      <dgm:spPr/>
    </dgm:pt>
    <dgm:pt modelId="{A51BD842-CAEE-4E91-B5DA-5F659F75F6AE}" type="pres">
      <dgm:prSet presAssocID="{14966878-32A3-4D88-859B-D8445A1E9FC6}" presName="LevelTwoTextNode" presStyleLbl="node4" presStyleIdx="0" presStyleCnt="4" custScaleX="118105" custScaleY="14419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671C28C-ABEB-4330-8ED8-AA5128C9444C}" type="pres">
      <dgm:prSet presAssocID="{14966878-32A3-4D88-859B-D8445A1E9FC6}" presName="level3hierChild" presStyleCnt="0"/>
      <dgm:spPr/>
    </dgm:pt>
    <dgm:pt modelId="{846D9988-8087-4AEA-B2D9-39519640265B}" type="pres">
      <dgm:prSet presAssocID="{0142EB06-E58E-4A1B-AEF4-605AB78EB29C}" presName="conn2-1" presStyleLbl="parChTrans1D2" presStyleIdx="1" presStyleCnt="4"/>
      <dgm:spPr/>
      <dgm:t>
        <a:bodyPr/>
        <a:lstStyle/>
        <a:p>
          <a:endParaRPr lang="es-CO"/>
        </a:p>
      </dgm:t>
    </dgm:pt>
    <dgm:pt modelId="{4359DF40-489C-47D8-8F3C-2722FE7F7BC4}" type="pres">
      <dgm:prSet presAssocID="{0142EB06-E58E-4A1B-AEF4-605AB78EB29C}" presName="connTx" presStyleLbl="parChTrans1D2" presStyleIdx="1" presStyleCnt="4"/>
      <dgm:spPr/>
      <dgm:t>
        <a:bodyPr/>
        <a:lstStyle/>
        <a:p>
          <a:endParaRPr lang="es-CO"/>
        </a:p>
      </dgm:t>
    </dgm:pt>
    <dgm:pt modelId="{4B5ED51B-AD6C-4870-A6F5-280EF3E4A188}" type="pres">
      <dgm:prSet presAssocID="{9BC0B9A6-DA2A-4FEB-B55F-314813A8701F}" presName="root2" presStyleCnt="0"/>
      <dgm:spPr/>
    </dgm:pt>
    <dgm:pt modelId="{F1CCB9CF-81B3-4774-A7B2-BCBC70C30EA9}" type="pres">
      <dgm:prSet presAssocID="{9BC0B9A6-DA2A-4FEB-B55F-314813A8701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00533336-21C8-40C1-B65C-68E8533206E5}" type="pres">
      <dgm:prSet presAssocID="{9BC0B9A6-DA2A-4FEB-B55F-314813A8701F}" presName="level3hierChild" presStyleCnt="0"/>
      <dgm:spPr/>
    </dgm:pt>
    <dgm:pt modelId="{9E2AB115-18FB-4066-A280-8A4888BE657F}" type="pres">
      <dgm:prSet presAssocID="{C4158EFD-43F7-4CFA-A27F-554EA2CF3103}" presName="conn2-1" presStyleLbl="parChTrans1D3" presStyleIdx="1" presStyleCnt="4"/>
      <dgm:spPr/>
      <dgm:t>
        <a:bodyPr/>
        <a:lstStyle/>
        <a:p>
          <a:endParaRPr lang="es-CO"/>
        </a:p>
      </dgm:t>
    </dgm:pt>
    <dgm:pt modelId="{28CE6446-52BC-4E15-B6CA-8E6D82FEE88E}" type="pres">
      <dgm:prSet presAssocID="{C4158EFD-43F7-4CFA-A27F-554EA2CF3103}" presName="connTx" presStyleLbl="parChTrans1D3" presStyleIdx="1" presStyleCnt="4"/>
      <dgm:spPr/>
      <dgm:t>
        <a:bodyPr/>
        <a:lstStyle/>
        <a:p>
          <a:endParaRPr lang="es-CO"/>
        </a:p>
      </dgm:t>
    </dgm:pt>
    <dgm:pt modelId="{30EA31F3-03E6-4855-9D33-CE01B29059B3}" type="pres">
      <dgm:prSet presAssocID="{F5CAC6F3-88B2-4186-A9BE-33E0DFE935B0}" presName="root2" presStyleCnt="0"/>
      <dgm:spPr/>
    </dgm:pt>
    <dgm:pt modelId="{44B7D710-D9ED-4923-9101-41ED4B7554EA}" type="pres">
      <dgm:prSet presAssocID="{F5CAC6F3-88B2-4186-A9BE-33E0DFE935B0}" presName="LevelTwoTextNode" presStyleLbl="node3" presStyleIdx="1" presStyleCnt="4" custScaleX="148874" custScaleY="95979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C959E55-EC2D-4725-BB16-E56B128FD066}" type="pres">
      <dgm:prSet presAssocID="{F5CAC6F3-88B2-4186-A9BE-33E0DFE935B0}" presName="level3hierChild" presStyleCnt="0"/>
      <dgm:spPr/>
    </dgm:pt>
    <dgm:pt modelId="{507F45DE-F1B9-4C99-8396-6BFC96622101}" type="pres">
      <dgm:prSet presAssocID="{F88A306C-3483-49B9-9BCB-1374EA163E60}" presName="conn2-1" presStyleLbl="parChTrans1D4" presStyleIdx="1" presStyleCnt="4"/>
      <dgm:spPr/>
      <dgm:t>
        <a:bodyPr/>
        <a:lstStyle/>
        <a:p>
          <a:endParaRPr lang="es-CO"/>
        </a:p>
      </dgm:t>
    </dgm:pt>
    <dgm:pt modelId="{2AC5E9E0-01D0-4D5A-BC5C-7A2014E4C371}" type="pres">
      <dgm:prSet presAssocID="{F88A306C-3483-49B9-9BCB-1374EA163E60}" presName="connTx" presStyleLbl="parChTrans1D4" presStyleIdx="1" presStyleCnt="4"/>
      <dgm:spPr/>
      <dgm:t>
        <a:bodyPr/>
        <a:lstStyle/>
        <a:p>
          <a:endParaRPr lang="es-CO"/>
        </a:p>
      </dgm:t>
    </dgm:pt>
    <dgm:pt modelId="{7DAB28B6-800A-4F16-B6DB-977CBD43B6DD}" type="pres">
      <dgm:prSet presAssocID="{6499996F-F86D-48A1-AE03-8F522468A713}" presName="root2" presStyleCnt="0"/>
      <dgm:spPr/>
    </dgm:pt>
    <dgm:pt modelId="{7B2B103B-4663-4BFF-8910-EA270C737B46}" type="pres">
      <dgm:prSet presAssocID="{6499996F-F86D-48A1-AE03-8F522468A713}" presName="LevelTwoTextNode" presStyleLbl="node4" presStyleIdx="1" presStyleCnt="4" custScaleX="118821" custScaleY="129085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1E068CF-5F2F-43AA-88BD-1A68AB7E9599}" type="pres">
      <dgm:prSet presAssocID="{6499996F-F86D-48A1-AE03-8F522468A713}" presName="level3hierChild" presStyleCnt="0"/>
      <dgm:spPr/>
    </dgm:pt>
    <dgm:pt modelId="{077A5E39-846E-4391-B86C-6B06CB98A6C8}" type="pres">
      <dgm:prSet presAssocID="{B43CC5B3-64DB-44E4-A3E2-1810A7895765}" presName="conn2-1" presStyleLbl="parChTrans1D2" presStyleIdx="2" presStyleCnt="4"/>
      <dgm:spPr/>
      <dgm:t>
        <a:bodyPr/>
        <a:lstStyle/>
        <a:p>
          <a:endParaRPr lang="es-CO"/>
        </a:p>
      </dgm:t>
    </dgm:pt>
    <dgm:pt modelId="{34E92D7C-D257-4640-A3F0-3FB339A34E76}" type="pres">
      <dgm:prSet presAssocID="{B43CC5B3-64DB-44E4-A3E2-1810A7895765}" presName="connTx" presStyleLbl="parChTrans1D2" presStyleIdx="2" presStyleCnt="4"/>
      <dgm:spPr/>
      <dgm:t>
        <a:bodyPr/>
        <a:lstStyle/>
        <a:p>
          <a:endParaRPr lang="es-CO"/>
        </a:p>
      </dgm:t>
    </dgm:pt>
    <dgm:pt modelId="{A8E13723-E30E-4FAF-89EF-8E89D2277E5E}" type="pres">
      <dgm:prSet presAssocID="{28CFF32D-62C3-436A-9C02-D2021FB6912C}" presName="root2" presStyleCnt="0"/>
      <dgm:spPr/>
    </dgm:pt>
    <dgm:pt modelId="{F648DFBF-DDE5-43C4-9E75-CAC4B86E4F96}" type="pres">
      <dgm:prSet presAssocID="{28CFF32D-62C3-436A-9C02-D2021FB6912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5B27D6C-4900-429B-BCEE-84A5A69A8881}" type="pres">
      <dgm:prSet presAssocID="{28CFF32D-62C3-436A-9C02-D2021FB6912C}" presName="level3hierChild" presStyleCnt="0"/>
      <dgm:spPr/>
    </dgm:pt>
    <dgm:pt modelId="{AA67C97E-0CEA-40B8-A7CB-F0A13264F4D3}" type="pres">
      <dgm:prSet presAssocID="{D7EEF013-9369-49AA-9393-0AC16270E0D5}" presName="conn2-1" presStyleLbl="parChTrans1D3" presStyleIdx="2" presStyleCnt="4"/>
      <dgm:spPr/>
      <dgm:t>
        <a:bodyPr/>
        <a:lstStyle/>
        <a:p>
          <a:endParaRPr lang="es-CO"/>
        </a:p>
      </dgm:t>
    </dgm:pt>
    <dgm:pt modelId="{5521889C-B4E7-478B-A72D-CC94078D5701}" type="pres">
      <dgm:prSet presAssocID="{D7EEF013-9369-49AA-9393-0AC16270E0D5}" presName="connTx" presStyleLbl="parChTrans1D3" presStyleIdx="2" presStyleCnt="4"/>
      <dgm:spPr/>
      <dgm:t>
        <a:bodyPr/>
        <a:lstStyle/>
        <a:p>
          <a:endParaRPr lang="es-CO"/>
        </a:p>
      </dgm:t>
    </dgm:pt>
    <dgm:pt modelId="{D5C40E59-55CE-4F3A-962C-FE149C2B0AD7}" type="pres">
      <dgm:prSet presAssocID="{9DED0FBE-23B5-47F9-842D-07674BCB959A}" presName="root2" presStyleCnt="0"/>
      <dgm:spPr/>
    </dgm:pt>
    <dgm:pt modelId="{AE4DC176-F151-4D17-A49E-A057ECA31865}" type="pres">
      <dgm:prSet presAssocID="{9DED0FBE-23B5-47F9-842D-07674BCB959A}" presName="LevelTwoTextNode" presStyleLbl="node3" presStyleIdx="2" presStyleCnt="4" custScaleX="147461" custScaleY="131502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FEFB5D5-C5D6-47F4-91C3-B49AEEF4F6B3}" type="pres">
      <dgm:prSet presAssocID="{9DED0FBE-23B5-47F9-842D-07674BCB959A}" presName="level3hierChild" presStyleCnt="0"/>
      <dgm:spPr/>
    </dgm:pt>
    <dgm:pt modelId="{A60F4258-1CF9-4310-805B-6D8C4B9DD521}" type="pres">
      <dgm:prSet presAssocID="{2F826D29-44DB-46B8-9743-9B0050EB8E8F}" presName="conn2-1" presStyleLbl="parChTrans1D4" presStyleIdx="2" presStyleCnt="4"/>
      <dgm:spPr/>
      <dgm:t>
        <a:bodyPr/>
        <a:lstStyle/>
        <a:p>
          <a:endParaRPr lang="es-CO"/>
        </a:p>
      </dgm:t>
    </dgm:pt>
    <dgm:pt modelId="{B5CBB5CB-E8BA-48D7-9D8C-8355E0E28D88}" type="pres">
      <dgm:prSet presAssocID="{2F826D29-44DB-46B8-9743-9B0050EB8E8F}" presName="connTx" presStyleLbl="parChTrans1D4" presStyleIdx="2" presStyleCnt="4"/>
      <dgm:spPr/>
      <dgm:t>
        <a:bodyPr/>
        <a:lstStyle/>
        <a:p>
          <a:endParaRPr lang="es-CO"/>
        </a:p>
      </dgm:t>
    </dgm:pt>
    <dgm:pt modelId="{BC630CF3-E664-45AD-9757-1B93C7060B66}" type="pres">
      <dgm:prSet presAssocID="{E29C60A0-EE28-4B0E-BDF6-26BF22A2019D}" presName="root2" presStyleCnt="0"/>
      <dgm:spPr/>
    </dgm:pt>
    <dgm:pt modelId="{1FE662D5-3C1C-4B48-B1BA-4470EA76B348}" type="pres">
      <dgm:prSet presAssocID="{E29C60A0-EE28-4B0E-BDF6-26BF22A2019D}" presName="LevelTwoTextNode" presStyleLbl="node4" presStyleIdx="2" presStyleCnt="4" custScaleX="117057" custScaleY="1238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A8E8725D-3706-4694-BD21-B5FA72F870EF}" type="pres">
      <dgm:prSet presAssocID="{E29C60A0-EE28-4B0E-BDF6-26BF22A2019D}" presName="level3hierChild" presStyleCnt="0"/>
      <dgm:spPr/>
    </dgm:pt>
    <dgm:pt modelId="{7A5B6FD0-F103-4B4E-9E2E-45BEEEEDF866}" type="pres">
      <dgm:prSet presAssocID="{1BFC7D8B-61B6-46F7-9A0B-F35772A24A68}" presName="conn2-1" presStyleLbl="parChTrans1D2" presStyleIdx="3" presStyleCnt="4"/>
      <dgm:spPr/>
      <dgm:t>
        <a:bodyPr/>
        <a:lstStyle/>
        <a:p>
          <a:endParaRPr lang="es-CO"/>
        </a:p>
      </dgm:t>
    </dgm:pt>
    <dgm:pt modelId="{ADE8A2E9-1713-494B-9A7C-B3BAE1154CD1}" type="pres">
      <dgm:prSet presAssocID="{1BFC7D8B-61B6-46F7-9A0B-F35772A24A68}" presName="connTx" presStyleLbl="parChTrans1D2" presStyleIdx="3" presStyleCnt="4"/>
      <dgm:spPr/>
      <dgm:t>
        <a:bodyPr/>
        <a:lstStyle/>
        <a:p>
          <a:endParaRPr lang="es-CO"/>
        </a:p>
      </dgm:t>
    </dgm:pt>
    <dgm:pt modelId="{23EC656D-9078-4909-B468-5A34E9503691}" type="pres">
      <dgm:prSet presAssocID="{43AC997F-7158-46B1-B294-D077F2C38686}" presName="root2" presStyleCnt="0"/>
      <dgm:spPr/>
    </dgm:pt>
    <dgm:pt modelId="{A050AFD1-3EA9-4A37-8287-F138EB54E8CF}" type="pres">
      <dgm:prSet presAssocID="{43AC997F-7158-46B1-B294-D077F2C3868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3251989-2600-49E8-8FDD-21DCD58A087C}" type="pres">
      <dgm:prSet presAssocID="{43AC997F-7158-46B1-B294-D077F2C38686}" presName="level3hierChild" presStyleCnt="0"/>
      <dgm:spPr/>
    </dgm:pt>
    <dgm:pt modelId="{9F7A9922-6C84-4469-9770-74FC3826F703}" type="pres">
      <dgm:prSet presAssocID="{7BAFBEDB-F915-4C7F-A613-4FFC4F58DAD9}" presName="conn2-1" presStyleLbl="parChTrans1D3" presStyleIdx="3" presStyleCnt="4"/>
      <dgm:spPr/>
      <dgm:t>
        <a:bodyPr/>
        <a:lstStyle/>
        <a:p>
          <a:endParaRPr lang="es-CO"/>
        </a:p>
      </dgm:t>
    </dgm:pt>
    <dgm:pt modelId="{01588B01-5E41-4BBC-9EF2-53D7D188EFC7}" type="pres">
      <dgm:prSet presAssocID="{7BAFBEDB-F915-4C7F-A613-4FFC4F58DAD9}" presName="connTx" presStyleLbl="parChTrans1D3" presStyleIdx="3" presStyleCnt="4"/>
      <dgm:spPr/>
      <dgm:t>
        <a:bodyPr/>
        <a:lstStyle/>
        <a:p>
          <a:endParaRPr lang="es-CO"/>
        </a:p>
      </dgm:t>
    </dgm:pt>
    <dgm:pt modelId="{8B6C5AAF-47A4-412D-AF75-C99EF3B3D52F}" type="pres">
      <dgm:prSet presAssocID="{4C947B19-E030-4598-910A-3171A4B0D32B}" presName="root2" presStyleCnt="0"/>
      <dgm:spPr/>
    </dgm:pt>
    <dgm:pt modelId="{28425FB4-0BB8-45CC-B762-F0070276F7E3}" type="pres">
      <dgm:prSet presAssocID="{4C947B19-E030-4598-910A-3171A4B0D32B}" presName="LevelTwoTextNode" presStyleLbl="node3" presStyleIdx="3" presStyleCnt="4" custScaleX="148018" custScaleY="8984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C78F8E1-0F6F-45F8-A002-A0DFBC754A18}" type="pres">
      <dgm:prSet presAssocID="{4C947B19-E030-4598-910A-3171A4B0D32B}" presName="level3hierChild" presStyleCnt="0"/>
      <dgm:spPr/>
    </dgm:pt>
    <dgm:pt modelId="{30E461E5-9FDE-4FBB-88E6-2301178CC6BE}" type="pres">
      <dgm:prSet presAssocID="{2FDF5D8D-4F44-466F-B08A-7D7E4E657C1B}" presName="conn2-1" presStyleLbl="parChTrans1D4" presStyleIdx="3" presStyleCnt="4"/>
      <dgm:spPr/>
      <dgm:t>
        <a:bodyPr/>
        <a:lstStyle/>
        <a:p>
          <a:endParaRPr lang="es-CO"/>
        </a:p>
      </dgm:t>
    </dgm:pt>
    <dgm:pt modelId="{50B5D531-D405-40CF-B81D-18DF49BEF29C}" type="pres">
      <dgm:prSet presAssocID="{2FDF5D8D-4F44-466F-B08A-7D7E4E657C1B}" presName="connTx" presStyleLbl="parChTrans1D4" presStyleIdx="3" presStyleCnt="4"/>
      <dgm:spPr/>
      <dgm:t>
        <a:bodyPr/>
        <a:lstStyle/>
        <a:p>
          <a:endParaRPr lang="es-CO"/>
        </a:p>
      </dgm:t>
    </dgm:pt>
    <dgm:pt modelId="{4F756F3C-59D0-4645-ADD8-1E00037BE147}" type="pres">
      <dgm:prSet presAssocID="{189892C4-08D7-4139-8CFF-217A1A68C49F}" presName="root2" presStyleCnt="0"/>
      <dgm:spPr/>
    </dgm:pt>
    <dgm:pt modelId="{2F72B74A-A0A9-439D-876D-5568D338A007}" type="pres">
      <dgm:prSet presAssocID="{189892C4-08D7-4139-8CFF-217A1A68C49F}" presName="LevelTwoTextNode" presStyleLbl="node4" presStyleIdx="3" presStyleCnt="4" custScaleX="117493" custScaleY="10518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9E9974F-D7EF-44F3-896B-3E43E735DFCC}" type="pres">
      <dgm:prSet presAssocID="{189892C4-08D7-4139-8CFF-217A1A68C49F}" presName="level3hierChild" presStyleCnt="0"/>
      <dgm:spPr/>
    </dgm:pt>
  </dgm:ptLst>
  <dgm:cxnLst>
    <dgm:cxn modelId="{8A27AB63-A81B-40AF-A9DF-F9998AABF634}" srcId="{9DED0FBE-23B5-47F9-842D-07674BCB959A}" destId="{E29C60A0-EE28-4B0E-BDF6-26BF22A2019D}" srcOrd="0" destOrd="0" parTransId="{2F826D29-44DB-46B8-9743-9B0050EB8E8F}" sibTransId="{109CFBFA-908E-4B52-B96B-F6A75D512AE5}"/>
    <dgm:cxn modelId="{251E744A-68D8-4FAE-9B76-C5CF45865487}" type="presOf" srcId="{0142EB06-E58E-4A1B-AEF4-605AB78EB29C}" destId="{846D9988-8087-4AEA-B2D9-39519640265B}" srcOrd="0" destOrd="0" presId="urn:microsoft.com/office/officeart/2008/layout/HorizontalMultiLevelHierarchy"/>
    <dgm:cxn modelId="{ADD273FC-7F74-4B07-9C29-2F282F550B5B}" type="presOf" srcId="{8154CA09-319D-4283-9CAE-EFF95E519B92}" destId="{F2CF04BB-F43B-4E43-87DC-299893A50633}" srcOrd="0" destOrd="0" presId="urn:microsoft.com/office/officeart/2008/layout/HorizontalMultiLevelHierarchy"/>
    <dgm:cxn modelId="{32EB83C1-A570-4FF1-B072-00376F1F6509}" srcId="{9BC0B9A6-DA2A-4FEB-B55F-314813A8701F}" destId="{F5CAC6F3-88B2-4186-A9BE-33E0DFE935B0}" srcOrd="0" destOrd="0" parTransId="{C4158EFD-43F7-4CFA-A27F-554EA2CF3103}" sibTransId="{93E32F01-7A93-4C88-BB4E-5572F0176734}"/>
    <dgm:cxn modelId="{D423DAAD-73D8-47C2-8FFB-2647A1DC44B1}" type="presOf" srcId="{F88A306C-3483-49B9-9BCB-1374EA163E60}" destId="{2AC5E9E0-01D0-4D5A-BC5C-7A2014E4C371}" srcOrd="1" destOrd="0" presId="urn:microsoft.com/office/officeart/2008/layout/HorizontalMultiLevelHierarchy"/>
    <dgm:cxn modelId="{77ED029A-20C9-4A21-BF44-BE44A9AFFAF8}" type="presOf" srcId="{14966878-32A3-4D88-859B-D8445A1E9FC6}" destId="{A51BD842-CAEE-4E91-B5DA-5F659F75F6AE}" srcOrd="0" destOrd="0" presId="urn:microsoft.com/office/officeart/2008/layout/HorizontalMultiLevelHierarchy"/>
    <dgm:cxn modelId="{DE583367-6C8B-4B57-88DF-E1C44ECC86C1}" type="presOf" srcId="{28CFF32D-62C3-436A-9C02-D2021FB6912C}" destId="{F648DFBF-DDE5-43C4-9E75-CAC4B86E4F96}" srcOrd="0" destOrd="0" presId="urn:microsoft.com/office/officeart/2008/layout/HorizontalMultiLevelHierarchy"/>
    <dgm:cxn modelId="{E195F02A-73E1-4D8C-931C-409E0DD8BFB0}" type="presOf" srcId="{053C3688-7B7A-4B38-804A-149A6DEED4FA}" destId="{B20295AC-7152-460C-A3C8-0EA9D8DDAE18}" srcOrd="0" destOrd="0" presId="urn:microsoft.com/office/officeart/2008/layout/HorizontalMultiLevelHierarchy"/>
    <dgm:cxn modelId="{EBC53B5A-BBB1-4527-9146-1B8C1BABEEAC}" srcId="{6A3F1AD1-42D5-4F38-BD2A-9E6C3FB1B2D9}" destId="{14966878-32A3-4D88-859B-D8445A1E9FC6}" srcOrd="0" destOrd="0" parTransId="{8154CA09-319D-4283-9CAE-EFF95E519B92}" sibTransId="{D9FEC05E-9573-4D53-8BE9-054390252C88}"/>
    <dgm:cxn modelId="{E537276F-B908-4B1D-9B5E-7DC183464DDC}" srcId="{A212A27B-6026-43B7-BA5C-76C6399456E1}" destId="{9BC0B9A6-DA2A-4FEB-B55F-314813A8701F}" srcOrd="1" destOrd="0" parTransId="{0142EB06-E58E-4A1B-AEF4-605AB78EB29C}" sibTransId="{EAE16AF6-7F61-4BCE-B6CA-914A71B88423}"/>
    <dgm:cxn modelId="{666D46AB-F577-48BB-A130-E5AE98390347}" type="presOf" srcId="{43AC997F-7158-46B1-B294-D077F2C38686}" destId="{A050AFD1-3EA9-4A37-8287-F138EB54E8CF}" srcOrd="0" destOrd="0" presId="urn:microsoft.com/office/officeart/2008/layout/HorizontalMultiLevelHierarchy"/>
    <dgm:cxn modelId="{EFA29F05-DC16-45B2-8075-97E3C0D19B05}" type="presOf" srcId="{1BFC7D8B-61B6-46F7-9A0B-F35772A24A68}" destId="{7A5B6FD0-F103-4B4E-9E2E-45BEEEEDF866}" srcOrd="0" destOrd="0" presId="urn:microsoft.com/office/officeart/2008/layout/HorizontalMultiLevelHierarchy"/>
    <dgm:cxn modelId="{3B21DA09-C4F1-4CD2-ADFB-741296B44268}" type="presOf" srcId="{2FDF5D8D-4F44-466F-B08A-7D7E4E657C1B}" destId="{50B5D531-D405-40CF-B81D-18DF49BEF29C}" srcOrd="1" destOrd="0" presId="urn:microsoft.com/office/officeart/2008/layout/HorizontalMultiLevelHierarchy"/>
    <dgm:cxn modelId="{353B6FE3-30EF-46A1-8F5C-5FCCD2213A9A}" type="presOf" srcId="{0423FF8C-654A-4403-BF46-C82334930D48}" destId="{1E0093E9-1DA8-473D-9E2D-6EB3B82862D7}" srcOrd="1" destOrd="0" presId="urn:microsoft.com/office/officeart/2008/layout/HorizontalMultiLevelHierarchy"/>
    <dgm:cxn modelId="{82132090-3444-483F-A915-B930A4CE92A0}" type="presOf" srcId="{C4158EFD-43F7-4CFA-A27F-554EA2CF3103}" destId="{28CE6446-52BC-4E15-B6CA-8E6D82FEE88E}" srcOrd="1" destOrd="0" presId="urn:microsoft.com/office/officeart/2008/layout/HorizontalMultiLevelHierarchy"/>
    <dgm:cxn modelId="{30793C1C-2136-48F5-BE66-0D4FE171BB31}" type="presOf" srcId="{A212A27B-6026-43B7-BA5C-76C6399456E1}" destId="{BCC14F6F-8680-4AFF-BCF5-D9EF22EA16F1}" srcOrd="0" destOrd="0" presId="urn:microsoft.com/office/officeart/2008/layout/HorizontalMultiLevelHierarchy"/>
    <dgm:cxn modelId="{5C04242E-D69F-4E5C-91C9-46DD2D06EB0B}" type="presOf" srcId="{7BAFBEDB-F915-4C7F-A613-4FFC4F58DAD9}" destId="{9F7A9922-6C84-4469-9770-74FC3826F703}" srcOrd="0" destOrd="0" presId="urn:microsoft.com/office/officeart/2008/layout/HorizontalMultiLevelHierarchy"/>
    <dgm:cxn modelId="{5827C83E-29DA-4141-9D62-AB3BAC65FC2A}" type="presOf" srcId="{C4158EFD-43F7-4CFA-A27F-554EA2CF3103}" destId="{9E2AB115-18FB-4066-A280-8A4888BE657F}" srcOrd="0" destOrd="0" presId="urn:microsoft.com/office/officeart/2008/layout/HorizontalMultiLevelHierarchy"/>
    <dgm:cxn modelId="{55F8952B-3A77-46A9-A80B-FBB95C012357}" srcId="{28CFF32D-62C3-436A-9C02-D2021FB6912C}" destId="{9DED0FBE-23B5-47F9-842D-07674BCB959A}" srcOrd="0" destOrd="0" parTransId="{D7EEF013-9369-49AA-9393-0AC16270E0D5}" sibTransId="{DEA867C3-AF10-41A6-8A29-FB5BCEF3378C}"/>
    <dgm:cxn modelId="{463FE7F0-F647-40FD-BD43-5CCA319EDA15}" srcId="{A212A27B-6026-43B7-BA5C-76C6399456E1}" destId="{E9E7799A-401F-4F74-8DFE-1406574D4AA4}" srcOrd="0" destOrd="0" parTransId="{0423FF8C-654A-4403-BF46-C82334930D48}" sibTransId="{111D8F37-A690-46F3-B830-F91F0EB91BF4}"/>
    <dgm:cxn modelId="{37ADE378-E6D6-4C7D-8FDE-8FF26A95E8A8}" type="presOf" srcId="{1BFC7D8B-61B6-46F7-9A0B-F35772A24A68}" destId="{ADE8A2E9-1713-494B-9A7C-B3BAE1154CD1}" srcOrd="1" destOrd="0" presId="urn:microsoft.com/office/officeart/2008/layout/HorizontalMultiLevelHierarchy"/>
    <dgm:cxn modelId="{EA01EB59-C08E-49FE-901D-47DD0CAE4BCC}" type="presOf" srcId="{0142EB06-E58E-4A1B-AEF4-605AB78EB29C}" destId="{4359DF40-489C-47D8-8F3C-2722FE7F7BC4}" srcOrd="1" destOrd="0" presId="urn:microsoft.com/office/officeart/2008/layout/HorizontalMultiLevelHierarchy"/>
    <dgm:cxn modelId="{013EBFDD-0290-47EC-A70D-16E0EAC84935}" srcId="{A212A27B-6026-43B7-BA5C-76C6399456E1}" destId="{43AC997F-7158-46B1-B294-D077F2C38686}" srcOrd="3" destOrd="0" parTransId="{1BFC7D8B-61B6-46F7-9A0B-F35772A24A68}" sibTransId="{DF565F2F-2C84-4F51-8B8F-72A6ED6D7672}"/>
    <dgm:cxn modelId="{17546482-BAB1-4EBD-A8B6-383280AFA649}" type="presOf" srcId="{6499996F-F86D-48A1-AE03-8F522468A713}" destId="{7B2B103B-4663-4BFF-8910-EA270C737B46}" srcOrd="0" destOrd="0" presId="urn:microsoft.com/office/officeart/2008/layout/HorizontalMultiLevelHierarchy"/>
    <dgm:cxn modelId="{138B675D-A741-480E-83B5-2C3752460307}" srcId="{F5CAC6F3-88B2-4186-A9BE-33E0DFE935B0}" destId="{6499996F-F86D-48A1-AE03-8F522468A713}" srcOrd="0" destOrd="0" parTransId="{F88A306C-3483-49B9-9BCB-1374EA163E60}" sibTransId="{6F938D50-EE05-45C6-90F2-D79E7C7E13CB}"/>
    <dgm:cxn modelId="{5230F08F-C890-4C3D-84C8-45AF794EA058}" type="presOf" srcId="{9DED0FBE-23B5-47F9-842D-07674BCB959A}" destId="{AE4DC176-F151-4D17-A49E-A057ECA31865}" srcOrd="0" destOrd="0" presId="urn:microsoft.com/office/officeart/2008/layout/HorizontalMultiLevelHierarchy"/>
    <dgm:cxn modelId="{DFD2E1B1-35FE-43E7-9651-F504B9BFB141}" type="presOf" srcId="{E29C60A0-EE28-4B0E-BDF6-26BF22A2019D}" destId="{1FE662D5-3C1C-4B48-B1BA-4470EA76B348}" srcOrd="0" destOrd="0" presId="urn:microsoft.com/office/officeart/2008/layout/HorizontalMultiLevelHierarchy"/>
    <dgm:cxn modelId="{01803561-33C2-4AE3-B245-FC52CDD77ACB}" type="presOf" srcId="{D7EEF013-9369-49AA-9393-0AC16270E0D5}" destId="{5521889C-B4E7-478B-A72D-CC94078D5701}" srcOrd="1" destOrd="0" presId="urn:microsoft.com/office/officeart/2008/layout/HorizontalMultiLevelHierarchy"/>
    <dgm:cxn modelId="{38E21227-A51E-4195-8C5F-A049EBB800FE}" type="presOf" srcId="{2FDF5D8D-4F44-466F-B08A-7D7E4E657C1B}" destId="{30E461E5-9FDE-4FBB-88E6-2301178CC6BE}" srcOrd="0" destOrd="0" presId="urn:microsoft.com/office/officeart/2008/layout/HorizontalMultiLevelHierarchy"/>
    <dgm:cxn modelId="{CBEBE9B9-7EAC-40D0-BC90-0F0B8C100F8D}" type="presOf" srcId="{4C947B19-E030-4598-910A-3171A4B0D32B}" destId="{28425FB4-0BB8-45CC-B762-F0070276F7E3}" srcOrd="0" destOrd="0" presId="urn:microsoft.com/office/officeart/2008/layout/HorizontalMultiLevelHierarchy"/>
    <dgm:cxn modelId="{885841B1-58D8-42D4-BD3D-FE2E55A92C5B}" type="presOf" srcId="{0423FF8C-654A-4403-BF46-C82334930D48}" destId="{88190D6D-30F5-4307-9C1A-C9C66FC79BEB}" srcOrd="0" destOrd="0" presId="urn:microsoft.com/office/officeart/2008/layout/HorizontalMultiLevelHierarchy"/>
    <dgm:cxn modelId="{B1EF7E70-D1B4-4D2B-B419-B485ED89DF9E}" type="presOf" srcId="{F88A306C-3483-49B9-9BCB-1374EA163E60}" destId="{507F45DE-F1B9-4C99-8396-6BFC96622101}" srcOrd="0" destOrd="0" presId="urn:microsoft.com/office/officeart/2008/layout/HorizontalMultiLevelHierarchy"/>
    <dgm:cxn modelId="{88E3AA34-8962-49D3-9F66-6255DFBF793C}" type="presOf" srcId="{9BC0B9A6-DA2A-4FEB-B55F-314813A8701F}" destId="{F1CCB9CF-81B3-4774-A7B2-BCBC70C30EA9}" srcOrd="0" destOrd="0" presId="urn:microsoft.com/office/officeart/2008/layout/HorizontalMultiLevelHierarchy"/>
    <dgm:cxn modelId="{12DE782C-5833-4866-BDE7-9A8FD1FB8B92}" type="presOf" srcId="{B43CC5B3-64DB-44E4-A3E2-1810A7895765}" destId="{34E92D7C-D257-4640-A3F0-3FB339A34E76}" srcOrd="1" destOrd="0" presId="urn:microsoft.com/office/officeart/2008/layout/HorizontalMultiLevelHierarchy"/>
    <dgm:cxn modelId="{247E7B45-266E-477A-B4AC-DA8F2A36BE21}" srcId="{F8AD0DB8-D1B7-425C-A127-27AEDEF62605}" destId="{A212A27B-6026-43B7-BA5C-76C6399456E1}" srcOrd="0" destOrd="0" parTransId="{41B2D2E7-0FC1-4933-9CAE-C3D9FC0A5B87}" sibTransId="{C5FE8E19-5760-4C02-8E7D-BA5245C0F952}"/>
    <dgm:cxn modelId="{E080C843-DD25-4CCB-9DF1-56F16D1B598A}" srcId="{E9E7799A-401F-4F74-8DFE-1406574D4AA4}" destId="{6A3F1AD1-42D5-4F38-BD2A-9E6C3FB1B2D9}" srcOrd="0" destOrd="0" parTransId="{053C3688-7B7A-4B38-804A-149A6DEED4FA}" sibTransId="{26CC9C38-4019-4006-A5B3-B37C6A57BC09}"/>
    <dgm:cxn modelId="{5D66B357-8D34-4817-A831-94E874908481}" type="presOf" srcId="{189892C4-08D7-4139-8CFF-217A1A68C49F}" destId="{2F72B74A-A0A9-439D-876D-5568D338A007}" srcOrd="0" destOrd="0" presId="urn:microsoft.com/office/officeart/2008/layout/HorizontalMultiLevelHierarchy"/>
    <dgm:cxn modelId="{DC18E2C5-470F-420E-B57E-9E02F6893389}" type="presOf" srcId="{2F826D29-44DB-46B8-9743-9B0050EB8E8F}" destId="{A60F4258-1CF9-4310-805B-6D8C4B9DD521}" srcOrd="0" destOrd="0" presId="urn:microsoft.com/office/officeart/2008/layout/HorizontalMultiLevelHierarchy"/>
    <dgm:cxn modelId="{7E61F0CE-F879-43AF-8EFD-AF659AFAEE32}" type="presOf" srcId="{F5CAC6F3-88B2-4186-A9BE-33E0DFE935B0}" destId="{44B7D710-D9ED-4923-9101-41ED4B7554EA}" srcOrd="0" destOrd="0" presId="urn:microsoft.com/office/officeart/2008/layout/HorizontalMultiLevelHierarchy"/>
    <dgm:cxn modelId="{4ED787F2-C33D-40D4-8D1C-588769601D22}" type="presOf" srcId="{8154CA09-319D-4283-9CAE-EFF95E519B92}" destId="{54470A66-7547-4738-9DB1-D6C2D76B0B43}" srcOrd="1" destOrd="0" presId="urn:microsoft.com/office/officeart/2008/layout/HorizontalMultiLevelHierarchy"/>
    <dgm:cxn modelId="{340EDE8E-668F-4A1A-B084-1FAD76A4B9CD}" srcId="{A212A27B-6026-43B7-BA5C-76C6399456E1}" destId="{28CFF32D-62C3-436A-9C02-D2021FB6912C}" srcOrd="2" destOrd="0" parTransId="{B43CC5B3-64DB-44E4-A3E2-1810A7895765}" sibTransId="{126FE2D8-3DF2-4049-8E88-490672A9630E}"/>
    <dgm:cxn modelId="{FD277CB9-B664-4D34-A854-6F344D40B016}" type="presOf" srcId="{2F826D29-44DB-46B8-9743-9B0050EB8E8F}" destId="{B5CBB5CB-E8BA-48D7-9D8C-8355E0E28D88}" srcOrd="1" destOrd="0" presId="urn:microsoft.com/office/officeart/2008/layout/HorizontalMultiLevelHierarchy"/>
    <dgm:cxn modelId="{C044D578-9D88-4919-9BC0-A0B086D3EE87}" type="presOf" srcId="{053C3688-7B7A-4B38-804A-149A6DEED4FA}" destId="{00A225A4-CD34-4830-A254-28836084077F}" srcOrd="1" destOrd="0" presId="urn:microsoft.com/office/officeart/2008/layout/HorizontalMultiLevelHierarchy"/>
    <dgm:cxn modelId="{72F40138-9DFB-43ED-9426-0702946BE6C2}" type="presOf" srcId="{E9E7799A-401F-4F74-8DFE-1406574D4AA4}" destId="{676A5369-677D-41CA-96DB-641205C8B19A}" srcOrd="0" destOrd="0" presId="urn:microsoft.com/office/officeart/2008/layout/HorizontalMultiLevelHierarchy"/>
    <dgm:cxn modelId="{CB4D846F-C02D-4CFE-A082-36139CFC4CD9}" type="presOf" srcId="{D7EEF013-9369-49AA-9393-0AC16270E0D5}" destId="{AA67C97E-0CEA-40B8-A7CB-F0A13264F4D3}" srcOrd="0" destOrd="0" presId="urn:microsoft.com/office/officeart/2008/layout/HorizontalMultiLevelHierarchy"/>
    <dgm:cxn modelId="{C3B493A4-885B-4AFB-8EA9-C22956DC0152}" type="presOf" srcId="{F8AD0DB8-D1B7-425C-A127-27AEDEF62605}" destId="{D772E4A2-71AF-47D8-9F16-0918022DC446}" srcOrd="0" destOrd="0" presId="urn:microsoft.com/office/officeart/2008/layout/HorizontalMultiLevelHierarchy"/>
    <dgm:cxn modelId="{5368996B-5B91-4521-9B24-19949DC69F33}" type="presOf" srcId="{6A3F1AD1-42D5-4F38-BD2A-9E6C3FB1B2D9}" destId="{008B8754-6F67-470E-A294-607FEE733B4C}" srcOrd="0" destOrd="0" presId="urn:microsoft.com/office/officeart/2008/layout/HorizontalMultiLevelHierarchy"/>
    <dgm:cxn modelId="{4FBD8FA7-CC8E-4569-94C8-4692629307BE}" type="presOf" srcId="{7BAFBEDB-F915-4C7F-A613-4FFC4F58DAD9}" destId="{01588B01-5E41-4BBC-9EF2-53D7D188EFC7}" srcOrd="1" destOrd="0" presId="urn:microsoft.com/office/officeart/2008/layout/HorizontalMultiLevelHierarchy"/>
    <dgm:cxn modelId="{343E08BA-098A-427F-A906-23BA2ECD49CB}" type="presOf" srcId="{B43CC5B3-64DB-44E4-A3E2-1810A7895765}" destId="{077A5E39-846E-4391-B86C-6B06CB98A6C8}" srcOrd="0" destOrd="0" presId="urn:microsoft.com/office/officeart/2008/layout/HorizontalMultiLevelHierarchy"/>
    <dgm:cxn modelId="{7DA9AB90-99D0-4BC7-BAC2-A31C66794CB1}" srcId="{4C947B19-E030-4598-910A-3171A4B0D32B}" destId="{189892C4-08D7-4139-8CFF-217A1A68C49F}" srcOrd="0" destOrd="0" parTransId="{2FDF5D8D-4F44-466F-B08A-7D7E4E657C1B}" sibTransId="{608EFC20-6DDB-481D-809A-6B7C9E5E49BA}"/>
    <dgm:cxn modelId="{A7C72532-C89C-4286-892E-940E30C933DA}" srcId="{43AC997F-7158-46B1-B294-D077F2C38686}" destId="{4C947B19-E030-4598-910A-3171A4B0D32B}" srcOrd="0" destOrd="0" parTransId="{7BAFBEDB-F915-4C7F-A613-4FFC4F58DAD9}" sibTransId="{6EAE896F-BE0D-4057-AB13-170E2D3F875C}"/>
    <dgm:cxn modelId="{EE6CBBC1-2838-4106-A579-7DD4AB2145B7}" type="presParOf" srcId="{D772E4A2-71AF-47D8-9F16-0918022DC446}" destId="{16B292F1-D5B7-4C4B-850A-6E902B4C27AD}" srcOrd="0" destOrd="0" presId="urn:microsoft.com/office/officeart/2008/layout/HorizontalMultiLevelHierarchy"/>
    <dgm:cxn modelId="{A1DE8555-8E09-4BEF-AB4D-21AB87A2A279}" type="presParOf" srcId="{16B292F1-D5B7-4C4B-850A-6E902B4C27AD}" destId="{BCC14F6F-8680-4AFF-BCF5-D9EF22EA16F1}" srcOrd="0" destOrd="0" presId="urn:microsoft.com/office/officeart/2008/layout/HorizontalMultiLevelHierarchy"/>
    <dgm:cxn modelId="{1171DB29-CE18-4B55-B06D-4262242C59B9}" type="presParOf" srcId="{16B292F1-D5B7-4C4B-850A-6E902B4C27AD}" destId="{55AC16A6-F4E2-411C-B672-A1E4D20D671D}" srcOrd="1" destOrd="0" presId="urn:microsoft.com/office/officeart/2008/layout/HorizontalMultiLevelHierarchy"/>
    <dgm:cxn modelId="{956184F8-86C3-483D-BAB7-487DE70C84B7}" type="presParOf" srcId="{55AC16A6-F4E2-411C-B672-A1E4D20D671D}" destId="{88190D6D-30F5-4307-9C1A-C9C66FC79BEB}" srcOrd="0" destOrd="0" presId="urn:microsoft.com/office/officeart/2008/layout/HorizontalMultiLevelHierarchy"/>
    <dgm:cxn modelId="{3BE511AE-C539-4941-B031-83AB3972D935}" type="presParOf" srcId="{88190D6D-30F5-4307-9C1A-C9C66FC79BEB}" destId="{1E0093E9-1DA8-473D-9E2D-6EB3B82862D7}" srcOrd="0" destOrd="0" presId="urn:microsoft.com/office/officeart/2008/layout/HorizontalMultiLevelHierarchy"/>
    <dgm:cxn modelId="{C9FE9892-F9EE-4CEA-AEC0-4CF6BEC1D1E1}" type="presParOf" srcId="{55AC16A6-F4E2-411C-B672-A1E4D20D671D}" destId="{D451D6C7-69C4-4FBA-9E92-626EC886845A}" srcOrd="1" destOrd="0" presId="urn:microsoft.com/office/officeart/2008/layout/HorizontalMultiLevelHierarchy"/>
    <dgm:cxn modelId="{DCCDBD45-128A-4F8E-98A2-B3506429CCC2}" type="presParOf" srcId="{D451D6C7-69C4-4FBA-9E92-626EC886845A}" destId="{676A5369-677D-41CA-96DB-641205C8B19A}" srcOrd="0" destOrd="0" presId="urn:microsoft.com/office/officeart/2008/layout/HorizontalMultiLevelHierarchy"/>
    <dgm:cxn modelId="{75448213-60AF-4CF7-B79C-7E4982A00EA4}" type="presParOf" srcId="{D451D6C7-69C4-4FBA-9E92-626EC886845A}" destId="{6DA23E0A-173D-4D98-9DEE-57C867E5CCD9}" srcOrd="1" destOrd="0" presId="urn:microsoft.com/office/officeart/2008/layout/HorizontalMultiLevelHierarchy"/>
    <dgm:cxn modelId="{64CDE1CE-129D-4228-BF8E-AD2E6AC090D2}" type="presParOf" srcId="{6DA23E0A-173D-4D98-9DEE-57C867E5CCD9}" destId="{B20295AC-7152-460C-A3C8-0EA9D8DDAE18}" srcOrd="0" destOrd="0" presId="urn:microsoft.com/office/officeart/2008/layout/HorizontalMultiLevelHierarchy"/>
    <dgm:cxn modelId="{AA398735-76EA-42FD-94E6-A9A36EEE1151}" type="presParOf" srcId="{B20295AC-7152-460C-A3C8-0EA9D8DDAE18}" destId="{00A225A4-CD34-4830-A254-28836084077F}" srcOrd="0" destOrd="0" presId="urn:microsoft.com/office/officeart/2008/layout/HorizontalMultiLevelHierarchy"/>
    <dgm:cxn modelId="{493071B3-EB5A-47D7-9C11-7BBFC5957DAB}" type="presParOf" srcId="{6DA23E0A-173D-4D98-9DEE-57C867E5CCD9}" destId="{F541B379-AA9A-42F3-A9D3-C9CEDD515C02}" srcOrd="1" destOrd="0" presId="urn:microsoft.com/office/officeart/2008/layout/HorizontalMultiLevelHierarchy"/>
    <dgm:cxn modelId="{1949798B-DD08-4E7D-9DC9-63CFCE8C5C9D}" type="presParOf" srcId="{F541B379-AA9A-42F3-A9D3-C9CEDD515C02}" destId="{008B8754-6F67-470E-A294-607FEE733B4C}" srcOrd="0" destOrd="0" presId="urn:microsoft.com/office/officeart/2008/layout/HorizontalMultiLevelHierarchy"/>
    <dgm:cxn modelId="{588F7C4D-B777-45AE-9E74-A1493CCBBC66}" type="presParOf" srcId="{F541B379-AA9A-42F3-A9D3-C9CEDD515C02}" destId="{D80F5717-0481-4580-9A24-E143ED35F3A2}" srcOrd="1" destOrd="0" presId="urn:microsoft.com/office/officeart/2008/layout/HorizontalMultiLevelHierarchy"/>
    <dgm:cxn modelId="{6E0B0DC5-F0BF-4371-8145-AE3AD60F9AB2}" type="presParOf" srcId="{D80F5717-0481-4580-9A24-E143ED35F3A2}" destId="{F2CF04BB-F43B-4E43-87DC-299893A50633}" srcOrd="0" destOrd="0" presId="urn:microsoft.com/office/officeart/2008/layout/HorizontalMultiLevelHierarchy"/>
    <dgm:cxn modelId="{AF401D6A-1E3C-4D90-9A40-165ABDAA6A17}" type="presParOf" srcId="{F2CF04BB-F43B-4E43-87DC-299893A50633}" destId="{54470A66-7547-4738-9DB1-D6C2D76B0B43}" srcOrd="0" destOrd="0" presId="urn:microsoft.com/office/officeart/2008/layout/HorizontalMultiLevelHierarchy"/>
    <dgm:cxn modelId="{20A911B4-A58D-4469-B875-69688E23CB30}" type="presParOf" srcId="{D80F5717-0481-4580-9A24-E143ED35F3A2}" destId="{791F190A-8E27-42A1-9C11-15E7BB099357}" srcOrd="1" destOrd="0" presId="urn:microsoft.com/office/officeart/2008/layout/HorizontalMultiLevelHierarchy"/>
    <dgm:cxn modelId="{D8371E44-6920-4693-AF79-8A1408187782}" type="presParOf" srcId="{791F190A-8E27-42A1-9C11-15E7BB099357}" destId="{A51BD842-CAEE-4E91-B5DA-5F659F75F6AE}" srcOrd="0" destOrd="0" presId="urn:microsoft.com/office/officeart/2008/layout/HorizontalMultiLevelHierarchy"/>
    <dgm:cxn modelId="{9440BB6C-73B3-4532-BAD0-71BBB92C2389}" type="presParOf" srcId="{791F190A-8E27-42A1-9C11-15E7BB099357}" destId="{A671C28C-ABEB-4330-8ED8-AA5128C9444C}" srcOrd="1" destOrd="0" presId="urn:microsoft.com/office/officeart/2008/layout/HorizontalMultiLevelHierarchy"/>
    <dgm:cxn modelId="{FDC83A85-5632-413E-826B-C78517DE0919}" type="presParOf" srcId="{55AC16A6-F4E2-411C-B672-A1E4D20D671D}" destId="{846D9988-8087-4AEA-B2D9-39519640265B}" srcOrd="2" destOrd="0" presId="urn:microsoft.com/office/officeart/2008/layout/HorizontalMultiLevelHierarchy"/>
    <dgm:cxn modelId="{FD7AE5F2-D4F1-457B-87C6-C5A11E383A2D}" type="presParOf" srcId="{846D9988-8087-4AEA-B2D9-39519640265B}" destId="{4359DF40-489C-47D8-8F3C-2722FE7F7BC4}" srcOrd="0" destOrd="0" presId="urn:microsoft.com/office/officeart/2008/layout/HorizontalMultiLevelHierarchy"/>
    <dgm:cxn modelId="{E9AB1855-9A63-4AC2-BE87-B0D74504C3BE}" type="presParOf" srcId="{55AC16A6-F4E2-411C-B672-A1E4D20D671D}" destId="{4B5ED51B-AD6C-4870-A6F5-280EF3E4A188}" srcOrd="3" destOrd="0" presId="urn:microsoft.com/office/officeart/2008/layout/HorizontalMultiLevelHierarchy"/>
    <dgm:cxn modelId="{8EDA130C-496E-42A2-AF84-F37ADA6548AC}" type="presParOf" srcId="{4B5ED51B-AD6C-4870-A6F5-280EF3E4A188}" destId="{F1CCB9CF-81B3-4774-A7B2-BCBC70C30EA9}" srcOrd="0" destOrd="0" presId="urn:microsoft.com/office/officeart/2008/layout/HorizontalMultiLevelHierarchy"/>
    <dgm:cxn modelId="{1831CACD-050C-41E1-913F-0619B2ED3314}" type="presParOf" srcId="{4B5ED51B-AD6C-4870-A6F5-280EF3E4A188}" destId="{00533336-21C8-40C1-B65C-68E8533206E5}" srcOrd="1" destOrd="0" presId="urn:microsoft.com/office/officeart/2008/layout/HorizontalMultiLevelHierarchy"/>
    <dgm:cxn modelId="{4434A150-0223-4180-B1DA-AC8C9BAC1348}" type="presParOf" srcId="{00533336-21C8-40C1-B65C-68E8533206E5}" destId="{9E2AB115-18FB-4066-A280-8A4888BE657F}" srcOrd="0" destOrd="0" presId="urn:microsoft.com/office/officeart/2008/layout/HorizontalMultiLevelHierarchy"/>
    <dgm:cxn modelId="{20ECA7D1-C9CC-4A79-92E3-2E75FC69F300}" type="presParOf" srcId="{9E2AB115-18FB-4066-A280-8A4888BE657F}" destId="{28CE6446-52BC-4E15-B6CA-8E6D82FEE88E}" srcOrd="0" destOrd="0" presId="urn:microsoft.com/office/officeart/2008/layout/HorizontalMultiLevelHierarchy"/>
    <dgm:cxn modelId="{2C6C3113-9A75-4117-9136-A974647E8BF7}" type="presParOf" srcId="{00533336-21C8-40C1-B65C-68E8533206E5}" destId="{30EA31F3-03E6-4855-9D33-CE01B29059B3}" srcOrd="1" destOrd="0" presId="urn:microsoft.com/office/officeart/2008/layout/HorizontalMultiLevelHierarchy"/>
    <dgm:cxn modelId="{C9548C97-C9CE-42CF-B3E3-898B5D24BE30}" type="presParOf" srcId="{30EA31F3-03E6-4855-9D33-CE01B29059B3}" destId="{44B7D710-D9ED-4923-9101-41ED4B7554EA}" srcOrd="0" destOrd="0" presId="urn:microsoft.com/office/officeart/2008/layout/HorizontalMultiLevelHierarchy"/>
    <dgm:cxn modelId="{A4BE0A35-A1DC-404D-9A5D-43FDA1BA3BA6}" type="presParOf" srcId="{30EA31F3-03E6-4855-9D33-CE01B29059B3}" destId="{AC959E55-EC2D-4725-BB16-E56B128FD066}" srcOrd="1" destOrd="0" presId="urn:microsoft.com/office/officeart/2008/layout/HorizontalMultiLevelHierarchy"/>
    <dgm:cxn modelId="{08742082-01FB-4E07-B076-34C0090B3E53}" type="presParOf" srcId="{AC959E55-EC2D-4725-BB16-E56B128FD066}" destId="{507F45DE-F1B9-4C99-8396-6BFC96622101}" srcOrd="0" destOrd="0" presId="urn:microsoft.com/office/officeart/2008/layout/HorizontalMultiLevelHierarchy"/>
    <dgm:cxn modelId="{426F61F9-4C3E-4F31-9922-8C2473C4932E}" type="presParOf" srcId="{507F45DE-F1B9-4C99-8396-6BFC96622101}" destId="{2AC5E9E0-01D0-4D5A-BC5C-7A2014E4C371}" srcOrd="0" destOrd="0" presId="urn:microsoft.com/office/officeart/2008/layout/HorizontalMultiLevelHierarchy"/>
    <dgm:cxn modelId="{2EC66FE1-4D33-40D1-B8AC-89E827A9EA3F}" type="presParOf" srcId="{AC959E55-EC2D-4725-BB16-E56B128FD066}" destId="{7DAB28B6-800A-4F16-B6DB-977CBD43B6DD}" srcOrd="1" destOrd="0" presId="urn:microsoft.com/office/officeart/2008/layout/HorizontalMultiLevelHierarchy"/>
    <dgm:cxn modelId="{B7ED917E-DEF2-49E7-84BF-7FBE80C39998}" type="presParOf" srcId="{7DAB28B6-800A-4F16-B6DB-977CBD43B6DD}" destId="{7B2B103B-4663-4BFF-8910-EA270C737B46}" srcOrd="0" destOrd="0" presId="urn:microsoft.com/office/officeart/2008/layout/HorizontalMultiLevelHierarchy"/>
    <dgm:cxn modelId="{CBE3408A-13FD-4ED9-B3ED-0989D951D85D}" type="presParOf" srcId="{7DAB28B6-800A-4F16-B6DB-977CBD43B6DD}" destId="{D1E068CF-5F2F-43AA-88BD-1A68AB7E9599}" srcOrd="1" destOrd="0" presId="urn:microsoft.com/office/officeart/2008/layout/HorizontalMultiLevelHierarchy"/>
    <dgm:cxn modelId="{35543F0A-39B9-4625-8941-E93E1ACF598E}" type="presParOf" srcId="{55AC16A6-F4E2-411C-B672-A1E4D20D671D}" destId="{077A5E39-846E-4391-B86C-6B06CB98A6C8}" srcOrd="4" destOrd="0" presId="urn:microsoft.com/office/officeart/2008/layout/HorizontalMultiLevelHierarchy"/>
    <dgm:cxn modelId="{D1E99148-DE60-4867-A529-5938E73A03E8}" type="presParOf" srcId="{077A5E39-846E-4391-B86C-6B06CB98A6C8}" destId="{34E92D7C-D257-4640-A3F0-3FB339A34E76}" srcOrd="0" destOrd="0" presId="urn:microsoft.com/office/officeart/2008/layout/HorizontalMultiLevelHierarchy"/>
    <dgm:cxn modelId="{018094BA-89A7-49E8-86F1-19166F638AAF}" type="presParOf" srcId="{55AC16A6-F4E2-411C-B672-A1E4D20D671D}" destId="{A8E13723-E30E-4FAF-89EF-8E89D2277E5E}" srcOrd="5" destOrd="0" presId="urn:microsoft.com/office/officeart/2008/layout/HorizontalMultiLevelHierarchy"/>
    <dgm:cxn modelId="{D44194DF-0DB2-43C8-AAEE-EA7213BB0686}" type="presParOf" srcId="{A8E13723-E30E-4FAF-89EF-8E89D2277E5E}" destId="{F648DFBF-DDE5-43C4-9E75-CAC4B86E4F96}" srcOrd="0" destOrd="0" presId="urn:microsoft.com/office/officeart/2008/layout/HorizontalMultiLevelHierarchy"/>
    <dgm:cxn modelId="{2F9312E6-3DF5-4D6F-B0E2-64009CFA88AB}" type="presParOf" srcId="{A8E13723-E30E-4FAF-89EF-8E89D2277E5E}" destId="{65B27D6C-4900-429B-BCEE-84A5A69A8881}" srcOrd="1" destOrd="0" presId="urn:microsoft.com/office/officeart/2008/layout/HorizontalMultiLevelHierarchy"/>
    <dgm:cxn modelId="{1E56D51B-2948-41D7-8FAE-00FFDBC5F4E1}" type="presParOf" srcId="{65B27D6C-4900-429B-BCEE-84A5A69A8881}" destId="{AA67C97E-0CEA-40B8-A7CB-F0A13264F4D3}" srcOrd="0" destOrd="0" presId="urn:microsoft.com/office/officeart/2008/layout/HorizontalMultiLevelHierarchy"/>
    <dgm:cxn modelId="{C68EC9BE-23BA-4231-9EAA-EB97C90305B5}" type="presParOf" srcId="{AA67C97E-0CEA-40B8-A7CB-F0A13264F4D3}" destId="{5521889C-B4E7-478B-A72D-CC94078D5701}" srcOrd="0" destOrd="0" presId="urn:microsoft.com/office/officeart/2008/layout/HorizontalMultiLevelHierarchy"/>
    <dgm:cxn modelId="{009CAC09-752A-4DC0-B923-45A85101D0FF}" type="presParOf" srcId="{65B27D6C-4900-429B-BCEE-84A5A69A8881}" destId="{D5C40E59-55CE-4F3A-962C-FE149C2B0AD7}" srcOrd="1" destOrd="0" presId="urn:microsoft.com/office/officeart/2008/layout/HorizontalMultiLevelHierarchy"/>
    <dgm:cxn modelId="{064B5BC3-0932-4A93-9393-6CCD1D3310D0}" type="presParOf" srcId="{D5C40E59-55CE-4F3A-962C-FE149C2B0AD7}" destId="{AE4DC176-F151-4D17-A49E-A057ECA31865}" srcOrd="0" destOrd="0" presId="urn:microsoft.com/office/officeart/2008/layout/HorizontalMultiLevelHierarchy"/>
    <dgm:cxn modelId="{EB713031-A670-475A-9F91-8E910BD297E3}" type="presParOf" srcId="{D5C40E59-55CE-4F3A-962C-FE149C2B0AD7}" destId="{3FEFB5D5-C5D6-47F4-91C3-B49AEEF4F6B3}" srcOrd="1" destOrd="0" presId="urn:microsoft.com/office/officeart/2008/layout/HorizontalMultiLevelHierarchy"/>
    <dgm:cxn modelId="{65BED07C-19D9-4E4B-A6C1-DD5CB9669850}" type="presParOf" srcId="{3FEFB5D5-C5D6-47F4-91C3-B49AEEF4F6B3}" destId="{A60F4258-1CF9-4310-805B-6D8C4B9DD521}" srcOrd="0" destOrd="0" presId="urn:microsoft.com/office/officeart/2008/layout/HorizontalMultiLevelHierarchy"/>
    <dgm:cxn modelId="{9BA7F777-3523-4A06-A7C7-034D96F3193F}" type="presParOf" srcId="{A60F4258-1CF9-4310-805B-6D8C4B9DD521}" destId="{B5CBB5CB-E8BA-48D7-9D8C-8355E0E28D88}" srcOrd="0" destOrd="0" presId="urn:microsoft.com/office/officeart/2008/layout/HorizontalMultiLevelHierarchy"/>
    <dgm:cxn modelId="{57FA8548-0DE0-46B8-B332-A6798EBE13FC}" type="presParOf" srcId="{3FEFB5D5-C5D6-47F4-91C3-B49AEEF4F6B3}" destId="{BC630CF3-E664-45AD-9757-1B93C7060B66}" srcOrd="1" destOrd="0" presId="urn:microsoft.com/office/officeart/2008/layout/HorizontalMultiLevelHierarchy"/>
    <dgm:cxn modelId="{B3C69BC9-84C9-4C1A-974A-18DE96077676}" type="presParOf" srcId="{BC630CF3-E664-45AD-9757-1B93C7060B66}" destId="{1FE662D5-3C1C-4B48-B1BA-4470EA76B348}" srcOrd="0" destOrd="0" presId="urn:microsoft.com/office/officeart/2008/layout/HorizontalMultiLevelHierarchy"/>
    <dgm:cxn modelId="{4A8E2A0E-E7E2-442A-9050-DDD5B4BBB7B7}" type="presParOf" srcId="{BC630CF3-E664-45AD-9757-1B93C7060B66}" destId="{A8E8725D-3706-4694-BD21-B5FA72F870EF}" srcOrd="1" destOrd="0" presId="urn:microsoft.com/office/officeart/2008/layout/HorizontalMultiLevelHierarchy"/>
    <dgm:cxn modelId="{85B85AFE-5A97-469E-A177-0BFC68A434C8}" type="presParOf" srcId="{55AC16A6-F4E2-411C-B672-A1E4D20D671D}" destId="{7A5B6FD0-F103-4B4E-9E2E-45BEEEEDF866}" srcOrd="6" destOrd="0" presId="urn:microsoft.com/office/officeart/2008/layout/HorizontalMultiLevelHierarchy"/>
    <dgm:cxn modelId="{6636EAF5-2F81-4908-B9A4-6B72D804D611}" type="presParOf" srcId="{7A5B6FD0-F103-4B4E-9E2E-45BEEEEDF866}" destId="{ADE8A2E9-1713-494B-9A7C-B3BAE1154CD1}" srcOrd="0" destOrd="0" presId="urn:microsoft.com/office/officeart/2008/layout/HorizontalMultiLevelHierarchy"/>
    <dgm:cxn modelId="{F969233B-B2CF-4348-8AB9-D3A0CEE4FE57}" type="presParOf" srcId="{55AC16A6-F4E2-411C-B672-A1E4D20D671D}" destId="{23EC656D-9078-4909-B468-5A34E9503691}" srcOrd="7" destOrd="0" presId="urn:microsoft.com/office/officeart/2008/layout/HorizontalMultiLevelHierarchy"/>
    <dgm:cxn modelId="{F3E47318-7203-4BDD-8131-C0221375DE80}" type="presParOf" srcId="{23EC656D-9078-4909-B468-5A34E9503691}" destId="{A050AFD1-3EA9-4A37-8287-F138EB54E8CF}" srcOrd="0" destOrd="0" presId="urn:microsoft.com/office/officeart/2008/layout/HorizontalMultiLevelHierarchy"/>
    <dgm:cxn modelId="{AFF559B2-6798-49CA-9D2D-3F5C863F6B1E}" type="presParOf" srcId="{23EC656D-9078-4909-B468-5A34E9503691}" destId="{73251989-2600-49E8-8FDD-21DCD58A087C}" srcOrd="1" destOrd="0" presId="urn:microsoft.com/office/officeart/2008/layout/HorizontalMultiLevelHierarchy"/>
    <dgm:cxn modelId="{E83CDE25-03BC-40C5-9A7E-1A08478E9827}" type="presParOf" srcId="{73251989-2600-49E8-8FDD-21DCD58A087C}" destId="{9F7A9922-6C84-4469-9770-74FC3826F703}" srcOrd="0" destOrd="0" presId="urn:microsoft.com/office/officeart/2008/layout/HorizontalMultiLevelHierarchy"/>
    <dgm:cxn modelId="{CC6E1A25-2FD7-4F77-98F1-4FD842D39357}" type="presParOf" srcId="{9F7A9922-6C84-4469-9770-74FC3826F703}" destId="{01588B01-5E41-4BBC-9EF2-53D7D188EFC7}" srcOrd="0" destOrd="0" presId="urn:microsoft.com/office/officeart/2008/layout/HorizontalMultiLevelHierarchy"/>
    <dgm:cxn modelId="{50AC0748-8B2C-4068-BD78-B4E9BCDDE4DE}" type="presParOf" srcId="{73251989-2600-49E8-8FDD-21DCD58A087C}" destId="{8B6C5AAF-47A4-412D-AF75-C99EF3B3D52F}" srcOrd="1" destOrd="0" presId="urn:microsoft.com/office/officeart/2008/layout/HorizontalMultiLevelHierarchy"/>
    <dgm:cxn modelId="{9CDDF3C2-B2FD-4AAC-B132-0C1097143B99}" type="presParOf" srcId="{8B6C5AAF-47A4-412D-AF75-C99EF3B3D52F}" destId="{28425FB4-0BB8-45CC-B762-F0070276F7E3}" srcOrd="0" destOrd="0" presId="urn:microsoft.com/office/officeart/2008/layout/HorizontalMultiLevelHierarchy"/>
    <dgm:cxn modelId="{288FAA61-DB04-4747-9B39-59D35EA401FC}" type="presParOf" srcId="{8B6C5AAF-47A4-412D-AF75-C99EF3B3D52F}" destId="{EC78F8E1-0F6F-45F8-A002-A0DFBC754A18}" srcOrd="1" destOrd="0" presId="urn:microsoft.com/office/officeart/2008/layout/HorizontalMultiLevelHierarchy"/>
    <dgm:cxn modelId="{610F0A55-3FCD-4E3E-B426-D4423FAEFA5C}" type="presParOf" srcId="{EC78F8E1-0F6F-45F8-A002-A0DFBC754A18}" destId="{30E461E5-9FDE-4FBB-88E6-2301178CC6BE}" srcOrd="0" destOrd="0" presId="urn:microsoft.com/office/officeart/2008/layout/HorizontalMultiLevelHierarchy"/>
    <dgm:cxn modelId="{DA424B29-3A38-47D6-9CF9-8DD5FC682AFE}" type="presParOf" srcId="{30E461E5-9FDE-4FBB-88E6-2301178CC6BE}" destId="{50B5D531-D405-40CF-B81D-18DF49BEF29C}" srcOrd="0" destOrd="0" presId="urn:microsoft.com/office/officeart/2008/layout/HorizontalMultiLevelHierarchy"/>
    <dgm:cxn modelId="{6314D308-B6B9-4EAF-932E-79819F0F04E0}" type="presParOf" srcId="{EC78F8E1-0F6F-45F8-A002-A0DFBC754A18}" destId="{4F756F3C-59D0-4645-ADD8-1E00037BE147}" srcOrd="1" destOrd="0" presId="urn:microsoft.com/office/officeart/2008/layout/HorizontalMultiLevelHierarchy"/>
    <dgm:cxn modelId="{A8D3E9F7-8A08-4B29-87AD-BB9D9DC97473}" type="presParOf" srcId="{4F756F3C-59D0-4645-ADD8-1E00037BE147}" destId="{2F72B74A-A0A9-439D-876D-5568D338A007}" srcOrd="0" destOrd="0" presId="urn:microsoft.com/office/officeart/2008/layout/HorizontalMultiLevelHierarchy"/>
    <dgm:cxn modelId="{0E137354-3FB1-42F9-8F0E-4F2208ADFAA7}" type="presParOf" srcId="{4F756F3C-59D0-4645-ADD8-1E00037BE147}" destId="{C9E9974F-D7EF-44F3-896B-3E43E735DFC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A48F53-69FE-0E4D-8B22-570F00A35F3F}" type="doc">
      <dgm:prSet loTypeId="urn:microsoft.com/office/officeart/2009/layout/CircleArrowProces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A4EFE218-24C4-AB43-A10F-92A9C0281A3D}">
      <dgm:prSet phldrT="[Texto]" custT="1"/>
      <dgm:spPr/>
      <dgm:t>
        <a:bodyPr/>
        <a:lstStyle/>
        <a:p>
          <a:r>
            <a:rPr lang="es-ES_tradnl" sz="2000" dirty="0"/>
            <a:t>Sesiones </a:t>
          </a:r>
          <a:r>
            <a:rPr lang="es-ES_tradnl" sz="2000" b="1" dirty="0"/>
            <a:t>regionales</a:t>
          </a:r>
          <a:r>
            <a:rPr lang="es-ES_tradnl" sz="2000" dirty="0"/>
            <a:t> de construcción con actores del sistema</a:t>
          </a:r>
        </a:p>
      </dgm:t>
    </dgm:pt>
    <dgm:pt modelId="{A3C1EA60-F7B8-4249-96F5-0373304ADAC5}" type="parTrans" cxnId="{18A64E8D-A894-3844-B3B9-C9EEAE777D93}">
      <dgm:prSet/>
      <dgm:spPr/>
      <dgm:t>
        <a:bodyPr/>
        <a:lstStyle/>
        <a:p>
          <a:endParaRPr lang="es-ES_tradnl" sz="2400"/>
        </a:p>
      </dgm:t>
    </dgm:pt>
    <dgm:pt modelId="{7CDC58AA-A938-E642-8E41-8359599C715C}" type="sibTrans" cxnId="{18A64E8D-A894-3844-B3B9-C9EEAE777D93}">
      <dgm:prSet/>
      <dgm:spPr/>
      <dgm:t>
        <a:bodyPr/>
        <a:lstStyle/>
        <a:p>
          <a:endParaRPr lang="es-ES_tradnl" sz="2400"/>
        </a:p>
      </dgm:t>
    </dgm:pt>
    <dgm:pt modelId="{7226294D-25E0-CD45-A66A-AB7D9BBAED01}">
      <dgm:prSet phldrT="[Texto]" custT="1"/>
      <dgm:spPr/>
      <dgm:t>
        <a:bodyPr/>
        <a:lstStyle/>
        <a:p>
          <a:r>
            <a:rPr lang="es-ES_tradnl" sz="1800" dirty="0"/>
            <a:t>Dimensión académica</a:t>
          </a:r>
        </a:p>
      </dgm:t>
    </dgm:pt>
    <dgm:pt modelId="{335570F5-FACC-4243-A590-C1C96E5E06FC}" type="parTrans" cxnId="{97DD3E0E-ADC1-0C44-9B40-CE5285BB00E1}">
      <dgm:prSet/>
      <dgm:spPr/>
      <dgm:t>
        <a:bodyPr/>
        <a:lstStyle/>
        <a:p>
          <a:endParaRPr lang="es-ES_tradnl" sz="2400"/>
        </a:p>
      </dgm:t>
    </dgm:pt>
    <dgm:pt modelId="{C8EE83F2-5DB9-704C-8FCE-2440D086D4FE}" type="sibTrans" cxnId="{97DD3E0E-ADC1-0C44-9B40-CE5285BB00E1}">
      <dgm:prSet/>
      <dgm:spPr/>
      <dgm:t>
        <a:bodyPr/>
        <a:lstStyle/>
        <a:p>
          <a:endParaRPr lang="es-ES_tradnl" sz="2400"/>
        </a:p>
      </dgm:t>
    </dgm:pt>
    <dgm:pt modelId="{2535FB7E-F1ED-3B47-91D8-605BB411075D}">
      <dgm:prSet phldrT="[Texto]" custT="1"/>
      <dgm:spPr/>
      <dgm:t>
        <a:bodyPr/>
        <a:lstStyle/>
        <a:p>
          <a:r>
            <a:rPr lang="es-ES_tradnl" sz="1800" dirty="0"/>
            <a:t>Dimensión jurídica</a:t>
          </a:r>
        </a:p>
      </dgm:t>
    </dgm:pt>
    <dgm:pt modelId="{BEE7042E-B4E8-C048-9069-03BAA6818105}" type="parTrans" cxnId="{78380934-A648-D14A-A001-ECE52B66F390}">
      <dgm:prSet/>
      <dgm:spPr/>
      <dgm:t>
        <a:bodyPr/>
        <a:lstStyle/>
        <a:p>
          <a:endParaRPr lang="es-ES_tradnl" sz="2400"/>
        </a:p>
      </dgm:t>
    </dgm:pt>
    <dgm:pt modelId="{2C538F55-456E-3A49-8713-2E5A3E52FF18}" type="sibTrans" cxnId="{78380934-A648-D14A-A001-ECE52B66F390}">
      <dgm:prSet/>
      <dgm:spPr/>
      <dgm:t>
        <a:bodyPr/>
        <a:lstStyle/>
        <a:p>
          <a:endParaRPr lang="es-ES_tradnl" sz="2400"/>
        </a:p>
      </dgm:t>
    </dgm:pt>
    <dgm:pt modelId="{1A7E2DAF-056C-274F-A7EB-7C0E4E7D8926}">
      <dgm:prSet phldrT="[Texto]" custT="1"/>
      <dgm:spPr/>
      <dgm:t>
        <a:bodyPr/>
        <a:lstStyle/>
        <a:p>
          <a:r>
            <a:rPr lang="es-ES_tradnl" sz="1800" dirty="0"/>
            <a:t>Dimensión financiera</a:t>
          </a:r>
        </a:p>
      </dgm:t>
    </dgm:pt>
    <dgm:pt modelId="{39BE257B-6137-5644-90F5-6DB2E4478806}" type="parTrans" cxnId="{EEF60E21-0661-EE4D-B498-932162E6DEEF}">
      <dgm:prSet/>
      <dgm:spPr/>
      <dgm:t>
        <a:bodyPr/>
        <a:lstStyle/>
        <a:p>
          <a:endParaRPr lang="es-ES_tradnl" sz="2400"/>
        </a:p>
      </dgm:t>
    </dgm:pt>
    <dgm:pt modelId="{43ADF9B9-C32E-844F-A2EA-2C5E2C9F6A8C}" type="sibTrans" cxnId="{EEF60E21-0661-EE4D-B498-932162E6DEEF}">
      <dgm:prSet/>
      <dgm:spPr/>
      <dgm:t>
        <a:bodyPr/>
        <a:lstStyle/>
        <a:p>
          <a:endParaRPr lang="es-ES_tradnl" sz="2400"/>
        </a:p>
      </dgm:t>
    </dgm:pt>
    <dgm:pt modelId="{87EEAC48-4A1F-B848-8DC1-1C3951BB3E4F}" type="pres">
      <dgm:prSet presAssocID="{E1A48F53-69FE-0E4D-8B22-570F00A35F3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1675795-14EA-1B48-A66E-E5666F3D669D}" type="pres">
      <dgm:prSet presAssocID="{A4EFE218-24C4-AB43-A10F-92A9C0281A3D}" presName="Accent1" presStyleCnt="0"/>
      <dgm:spPr/>
    </dgm:pt>
    <dgm:pt modelId="{53FFC526-2F70-C447-B121-D7E72FD9CB2E}" type="pres">
      <dgm:prSet presAssocID="{A4EFE218-24C4-AB43-A10F-92A9C0281A3D}" presName="Accent" presStyleLbl="node1" presStyleIdx="0" presStyleCnt="1"/>
      <dgm:spPr/>
    </dgm:pt>
    <dgm:pt modelId="{28E834D1-B457-A842-8893-05B9D18251CB}" type="pres">
      <dgm:prSet presAssocID="{A4EFE218-24C4-AB43-A10F-92A9C0281A3D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83D6C81-52D0-ED4A-BA94-2E3CB9BE42BA}" type="pres">
      <dgm:prSet presAssocID="{A4EFE218-24C4-AB43-A10F-92A9C0281A3D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E1004EC-FFA5-374D-8FF4-615C8433C1CE}" type="presOf" srcId="{A4EFE218-24C4-AB43-A10F-92A9C0281A3D}" destId="{983D6C81-52D0-ED4A-BA94-2E3CB9BE42BA}" srcOrd="0" destOrd="0" presId="urn:microsoft.com/office/officeart/2009/layout/CircleArrowProcess"/>
    <dgm:cxn modelId="{18A64E8D-A894-3844-B3B9-C9EEAE777D93}" srcId="{E1A48F53-69FE-0E4D-8B22-570F00A35F3F}" destId="{A4EFE218-24C4-AB43-A10F-92A9C0281A3D}" srcOrd="0" destOrd="0" parTransId="{A3C1EA60-F7B8-4249-96F5-0373304ADAC5}" sibTransId="{7CDC58AA-A938-E642-8E41-8359599C715C}"/>
    <dgm:cxn modelId="{38FE112E-A6EE-9443-9803-4A1FBC2E9F59}" type="presOf" srcId="{7226294D-25E0-CD45-A66A-AB7D9BBAED01}" destId="{28E834D1-B457-A842-8893-05B9D18251CB}" srcOrd="0" destOrd="0" presId="urn:microsoft.com/office/officeart/2009/layout/CircleArrowProcess"/>
    <dgm:cxn modelId="{78380934-A648-D14A-A001-ECE52B66F390}" srcId="{A4EFE218-24C4-AB43-A10F-92A9C0281A3D}" destId="{2535FB7E-F1ED-3B47-91D8-605BB411075D}" srcOrd="1" destOrd="0" parTransId="{BEE7042E-B4E8-C048-9069-03BAA6818105}" sibTransId="{2C538F55-456E-3A49-8713-2E5A3E52FF18}"/>
    <dgm:cxn modelId="{BBD16429-B8BA-6C40-973B-FFBEFFD926C5}" type="presOf" srcId="{1A7E2DAF-056C-274F-A7EB-7C0E4E7D8926}" destId="{28E834D1-B457-A842-8893-05B9D18251CB}" srcOrd="0" destOrd="2" presId="urn:microsoft.com/office/officeart/2009/layout/CircleArrowProcess"/>
    <dgm:cxn modelId="{97DD3E0E-ADC1-0C44-9B40-CE5285BB00E1}" srcId="{A4EFE218-24C4-AB43-A10F-92A9C0281A3D}" destId="{7226294D-25E0-CD45-A66A-AB7D9BBAED01}" srcOrd="0" destOrd="0" parTransId="{335570F5-FACC-4243-A590-C1C96E5E06FC}" sibTransId="{C8EE83F2-5DB9-704C-8FCE-2440D086D4FE}"/>
    <dgm:cxn modelId="{77047027-48A0-1A45-A70F-4793E1BB0BA0}" type="presOf" srcId="{2535FB7E-F1ED-3B47-91D8-605BB411075D}" destId="{28E834D1-B457-A842-8893-05B9D18251CB}" srcOrd="0" destOrd="1" presId="urn:microsoft.com/office/officeart/2009/layout/CircleArrowProcess"/>
    <dgm:cxn modelId="{89F3E404-D602-C345-89B6-FAA9444F0DE2}" type="presOf" srcId="{E1A48F53-69FE-0E4D-8B22-570F00A35F3F}" destId="{87EEAC48-4A1F-B848-8DC1-1C3951BB3E4F}" srcOrd="0" destOrd="0" presId="urn:microsoft.com/office/officeart/2009/layout/CircleArrowProcess"/>
    <dgm:cxn modelId="{EEF60E21-0661-EE4D-B498-932162E6DEEF}" srcId="{A4EFE218-24C4-AB43-A10F-92A9C0281A3D}" destId="{1A7E2DAF-056C-274F-A7EB-7C0E4E7D8926}" srcOrd="2" destOrd="0" parTransId="{39BE257B-6137-5644-90F5-6DB2E4478806}" sibTransId="{43ADF9B9-C32E-844F-A2EA-2C5E2C9F6A8C}"/>
    <dgm:cxn modelId="{E2F4370F-9389-564D-8171-28E2ACEE79C3}" type="presParOf" srcId="{87EEAC48-4A1F-B848-8DC1-1C3951BB3E4F}" destId="{61675795-14EA-1B48-A66E-E5666F3D669D}" srcOrd="0" destOrd="0" presId="urn:microsoft.com/office/officeart/2009/layout/CircleArrowProcess"/>
    <dgm:cxn modelId="{7C0887B6-0205-E946-A39F-E690A71CF0B0}" type="presParOf" srcId="{61675795-14EA-1B48-A66E-E5666F3D669D}" destId="{53FFC526-2F70-C447-B121-D7E72FD9CB2E}" srcOrd="0" destOrd="0" presId="urn:microsoft.com/office/officeart/2009/layout/CircleArrowProcess"/>
    <dgm:cxn modelId="{8800E843-1377-B943-AAAE-480F4E1D59E5}" type="presParOf" srcId="{87EEAC48-4A1F-B848-8DC1-1C3951BB3E4F}" destId="{28E834D1-B457-A842-8893-05B9D18251CB}" srcOrd="1" destOrd="0" presId="urn:microsoft.com/office/officeart/2009/layout/CircleArrowProcess"/>
    <dgm:cxn modelId="{AC5C836B-5482-2649-80CE-C654D8C9E579}" type="presParOf" srcId="{87EEAC48-4A1F-B848-8DC1-1C3951BB3E4F}" destId="{983D6C81-52D0-ED4A-BA94-2E3CB9BE42BA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29FACB-4C01-7445-8E22-FA17B0DCE9BF}" type="doc">
      <dgm:prSet loTypeId="urn:microsoft.com/office/officeart/2005/8/layout/hProcess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91A77926-F4FA-1648-AD21-781EB9BB52B4}">
      <dgm:prSet phldrT="[Texto]" custT="1"/>
      <dgm:spPr/>
      <dgm:t>
        <a:bodyPr/>
        <a:lstStyle/>
        <a:p>
          <a:r>
            <a:rPr lang="es-ES_tradnl" sz="1600" dirty="0"/>
            <a:t>Neiva</a:t>
          </a:r>
        </a:p>
      </dgm:t>
    </dgm:pt>
    <dgm:pt modelId="{0210C8F0-F85A-C94B-9AC0-950CDC5F6988}" type="parTrans" cxnId="{3821EDBA-2875-0E4E-8760-6CFBBD31F1C7}">
      <dgm:prSet/>
      <dgm:spPr/>
      <dgm:t>
        <a:bodyPr/>
        <a:lstStyle/>
        <a:p>
          <a:endParaRPr lang="es-ES_tradnl" sz="1600"/>
        </a:p>
      </dgm:t>
    </dgm:pt>
    <dgm:pt modelId="{37285E64-AC05-0E46-A09C-F880A8BE312B}" type="sibTrans" cxnId="{3821EDBA-2875-0E4E-8760-6CFBBD31F1C7}">
      <dgm:prSet/>
      <dgm:spPr/>
      <dgm:t>
        <a:bodyPr/>
        <a:lstStyle/>
        <a:p>
          <a:endParaRPr lang="es-ES_tradnl" sz="1600"/>
        </a:p>
      </dgm:t>
    </dgm:pt>
    <dgm:pt modelId="{957BF6E4-63F5-C641-A587-CDEB5BEF1512}">
      <dgm:prSet phldrT="[Texto]" custT="1"/>
      <dgm:spPr/>
      <dgm:t>
        <a:bodyPr/>
        <a:lstStyle/>
        <a:p>
          <a:r>
            <a:rPr lang="es-ES_tradnl" sz="1600" dirty="0"/>
            <a:t>7 de mayo</a:t>
          </a:r>
        </a:p>
      </dgm:t>
    </dgm:pt>
    <dgm:pt modelId="{582CFC41-2707-654C-B9BD-84D0434F5B40}" type="parTrans" cxnId="{F15B8FF8-FD8C-8449-91E2-FEEBC1F74163}">
      <dgm:prSet/>
      <dgm:spPr/>
      <dgm:t>
        <a:bodyPr/>
        <a:lstStyle/>
        <a:p>
          <a:endParaRPr lang="es-ES_tradnl" sz="1600"/>
        </a:p>
      </dgm:t>
    </dgm:pt>
    <dgm:pt modelId="{0018E0CC-44FA-6341-A879-F12B04B09CB3}" type="sibTrans" cxnId="{F15B8FF8-FD8C-8449-91E2-FEEBC1F74163}">
      <dgm:prSet/>
      <dgm:spPr/>
      <dgm:t>
        <a:bodyPr/>
        <a:lstStyle/>
        <a:p>
          <a:endParaRPr lang="es-ES_tradnl" sz="1600"/>
        </a:p>
      </dgm:t>
    </dgm:pt>
    <dgm:pt modelId="{E1465F84-65C3-6A41-888B-FAE6E5A2B253}">
      <dgm:prSet phldrT="[Texto]" custT="1"/>
      <dgm:spPr/>
      <dgm:t>
        <a:bodyPr/>
        <a:lstStyle/>
        <a:p>
          <a:r>
            <a:rPr lang="es-ES_tradnl" sz="1600" dirty="0"/>
            <a:t>Cúcuta</a:t>
          </a:r>
        </a:p>
      </dgm:t>
    </dgm:pt>
    <dgm:pt modelId="{68818D88-9E32-A644-858B-920215E1909C}" type="parTrans" cxnId="{4C5D4A54-900B-C34C-BD35-4D42BFAF4F8A}">
      <dgm:prSet/>
      <dgm:spPr/>
      <dgm:t>
        <a:bodyPr/>
        <a:lstStyle/>
        <a:p>
          <a:endParaRPr lang="es-ES_tradnl" sz="1600"/>
        </a:p>
      </dgm:t>
    </dgm:pt>
    <dgm:pt modelId="{0C58BD98-2011-C34D-B841-838677975117}" type="sibTrans" cxnId="{4C5D4A54-900B-C34C-BD35-4D42BFAF4F8A}">
      <dgm:prSet/>
      <dgm:spPr/>
      <dgm:t>
        <a:bodyPr/>
        <a:lstStyle/>
        <a:p>
          <a:endParaRPr lang="es-ES_tradnl" sz="1600"/>
        </a:p>
      </dgm:t>
    </dgm:pt>
    <dgm:pt modelId="{67364DBF-971F-914D-A027-98E77EC563CD}">
      <dgm:prSet phldrT="[Texto]" custT="1"/>
      <dgm:spPr/>
      <dgm:t>
        <a:bodyPr/>
        <a:lstStyle/>
        <a:p>
          <a:r>
            <a:rPr lang="es-ES_tradnl" sz="1600" dirty="0"/>
            <a:t>9 de mayo</a:t>
          </a:r>
        </a:p>
      </dgm:t>
    </dgm:pt>
    <dgm:pt modelId="{425AFEA1-E4CC-1240-9BF3-187037A51254}" type="parTrans" cxnId="{21BF3719-B7CE-A846-8D61-511B3C373CF2}">
      <dgm:prSet/>
      <dgm:spPr/>
      <dgm:t>
        <a:bodyPr/>
        <a:lstStyle/>
        <a:p>
          <a:endParaRPr lang="es-ES_tradnl" sz="1600"/>
        </a:p>
      </dgm:t>
    </dgm:pt>
    <dgm:pt modelId="{E50FECAC-C5C4-E343-A85C-B9822D442B5C}" type="sibTrans" cxnId="{21BF3719-B7CE-A846-8D61-511B3C373CF2}">
      <dgm:prSet/>
      <dgm:spPr/>
      <dgm:t>
        <a:bodyPr/>
        <a:lstStyle/>
        <a:p>
          <a:endParaRPr lang="es-ES_tradnl" sz="1600"/>
        </a:p>
      </dgm:t>
    </dgm:pt>
    <dgm:pt modelId="{0CA3558F-A955-A540-AE2F-C4DF90FC44AF}">
      <dgm:prSet phldrT="[Texto]" custT="1"/>
      <dgm:spPr/>
      <dgm:t>
        <a:bodyPr/>
        <a:lstStyle/>
        <a:p>
          <a:r>
            <a:rPr lang="es-ES_tradnl" sz="1600" dirty="0"/>
            <a:t>Cali</a:t>
          </a:r>
        </a:p>
      </dgm:t>
    </dgm:pt>
    <dgm:pt modelId="{D245B4CB-66EA-E849-91C1-94C962A46260}" type="parTrans" cxnId="{F33BFA7D-0166-424F-BC95-B9518DBE0F1A}">
      <dgm:prSet/>
      <dgm:spPr/>
      <dgm:t>
        <a:bodyPr/>
        <a:lstStyle/>
        <a:p>
          <a:endParaRPr lang="es-ES_tradnl" sz="1600"/>
        </a:p>
      </dgm:t>
    </dgm:pt>
    <dgm:pt modelId="{1DCBCD01-4008-8C47-8C33-F7A800058E6C}" type="sibTrans" cxnId="{F33BFA7D-0166-424F-BC95-B9518DBE0F1A}">
      <dgm:prSet/>
      <dgm:spPr/>
      <dgm:t>
        <a:bodyPr/>
        <a:lstStyle/>
        <a:p>
          <a:endParaRPr lang="es-ES_tradnl" sz="1600"/>
        </a:p>
      </dgm:t>
    </dgm:pt>
    <dgm:pt modelId="{41780AB4-E4FA-C54E-B4B2-F228362835F0}">
      <dgm:prSet phldrT="[Texto]" custT="1"/>
      <dgm:spPr/>
      <dgm:t>
        <a:bodyPr/>
        <a:lstStyle/>
        <a:p>
          <a:r>
            <a:rPr lang="es-ES_tradnl" sz="1600" dirty="0"/>
            <a:t>11 de mayo</a:t>
          </a:r>
        </a:p>
      </dgm:t>
    </dgm:pt>
    <dgm:pt modelId="{EA736858-FBA1-EB40-9FD8-91CD1ABFB662}" type="parTrans" cxnId="{9CA98295-EEED-7C4A-97BB-2D80A1CE0DCA}">
      <dgm:prSet/>
      <dgm:spPr/>
      <dgm:t>
        <a:bodyPr/>
        <a:lstStyle/>
        <a:p>
          <a:endParaRPr lang="es-ES_tradnl" sz="1600"/>
        </a:p>
      </dgm:t>
    </dgm:pt>
    <dgm:pt modelId="{25BEDF3B-8FB4-3B49-8C86-9BD477546980}" type="sibTrans" cxnId="{9CA98295-EEED-7C4A-97BB-2D80A1CE0DCA}">
      <dgm:prSet/>
      <dgm:spPr/>
      <dgm:t>
        <a:bodyPr/>
        <a:lstStyle/>
        <a:p>
          <a:endParaRPr lang="es-ES_tradnl" sz="1600"/>
        </a:p>
      </dgm:t>
    </dgm:pt>
    <dgm:pt modelId="{15230B9F-B344-D84D-80E5-824D4F3B47B0}">
      <dgm:prSet phldrT="[Texto]" custT="1"/>
      <dgm:spPr/>
      <dgm:t>
        <a:bodyPr/>
        <a:lstStyle/>
        <a:p>
          <a:r>
            <a:rPr lang="es-ES_tradnl" sz="1600" dirty="0"/>
            <a:t>Bogotá</a:t>
          </a:r>
        </a:p>
      </dgm:t>
    </dgm:pt>
    <dgm:pt modelId="{FF75CEB9-4871-FD4D-A748-27EFF050B5AB}" type="parTrans" cxnId="{1642C7DA-8156-2A42-B30E-006D99C1E777}">
      <dgm:prSet/>
      <dgm:spPr/>
      <dgm:t>
        <a:bodyPr/>
        <a:lstStyle/>
        <a:p>
          <a:endParaRPr lang="es-ES_tradnl" sz="1600"/>
        </a:p>
      </dgm:t>
    </dgm:pt>
    <dgm:pt modelId="{DEED35F1-0E01-6B4C-B62C-78890F4B9EF0}" type="sibTrans" cxnId="{1642C7DA-8156-2A42-B30E-006D99C1E777}">
      <dgm:prSet/>
      <dgm:spPr/>
      <dgm:t>
        <a:bodyPr/>
        <a:lstStyle/>
        <a:p>
          <a:endParaRPr lang="es-ES_tradnl" sz="1600"/>
        </a:p>
      </dgm:t>
    </dgm:pt>
    <dgm:pt modelId="{B44F9536-99EB-4848-8FD6-21B2D54FB6D3}">
      <dgm:prSet phldrT="[Texto]" custT="1"/>
      <dgm:spPr/>
      <dgm:t>
        <a:bodyPr/>
        <a:lstStyle/>
        <a:p>
          <a:r>
            <a:rPr lang="es-ES_tradnl" sz="1600" dirty="0"/>
            <a:t>16 de mayo</a:t>
          </a:r>
        </a:p>
      </dgm:t>
    </dgm:pt>
    <dgm:pt modelId="{7130C655-0A58-6543-90C5-3DD4F6DA45B3}" type="parTrans" cxnId="{2E53E9A3-1AF9-C04B-893F-699E014004E6}">
      <dgm:prSet/>
      <dgm:spPr/>
      <dgm:t>
        <a:bodyPr/>
        <a:lstStyle/>
        <a:p>
          <a:endParaRPr lang="es-ES_tradnl" sz="1600"/>
        </a:p>
      </dgm:t>
    </dgm:pt>
    <dgm:pt modelId="{9E66F216-83DB-CD4C-9F1A-C4D4BF9B3E9F}" type="sibTrans" cxnId="{2E53E9A3-1AF9-C04B-893F-699E014004E6}">
      <dgm:prSet/>
      <dgm:spPr/>
      <dgm:t>
        <a:bodyPr/>
        <a:lstStyle/>
        <a:p>
          <a:endParaRPr lang="es-ES_tradnl" sz="1600"/>
        </a:p>
      </dgm:t>
    </dgm:pt>
    <dgm:pt modelId="{0B75E09B-6646-CD4F-BA44-7DF7C1C4EAC0}">
      <dgm:prSet phldrT="[Texto]" custT="1"/>
      <dgm:spPr/>
      <dgm:t>
        <a:bodyPr/>
        <a:lstStyle/>
        <a:p>
          <a:r>
            <a:rPr lang="es-ES_tradnl" sz="1600" dirty="0"/>
            <a:t>Cartagena</a:t>
          </a:r>
        </a:p>
      </dgm:t>
    </dgm:pt>
    <dgm:pt modelId="{678EC04A-7696-954F-B251-214958902561}" type="parTrans" cxnId="{846F4C5F-DD79-2140-A4B3-7FD6B3BFE8D7}">
      <dgm:prSet/>
      <dgm:spPr/>
      <dgm:t>
        <a:bodyPr/>
        <a:lstStyle/>
        <a:p>
          <a:endParaRPr lang="es-ES_tradnl" sz="1600"/>
        </a:p>
      </dgm:t>
    </dgm:pt>
    <dgm:pt modelId="{E23938B7-6AC9-624B-A427-5FABE6A19508}" type="sibTrans" cxnId="{846F4C5F-DD79-2140-A4B3-7FD6B3BFE8D7}">
      <dgm:prSet/>
      <dgm:spPr/>
      <dgm:t>
        <a:bodyPr/>
        <a:lstStyle/>
        <a:p>
          <a:endParaRPr lang="es-ES_tradnl" sz="1600"/>
        </a:p>
      </dgm:t>
    </dgm:pt>
    <dgm:pt modelId="{A64B1B8E-AA21-924C-A53D-D3F1CA901CB2}">
      <dgm:prSet phldrT="[Texto]" custT="1"/>
      <dgm:spPr/>
      <dgm:t>
        <a:bodyPr/>
        <a:lstStyle/>
        <a:p>
          <a:r>
            <a:rPr lang="es-ES_tradnl" sz="1600" dirty="0"/>
            <a:t>18 de mayo</a:t>
          </a:r>
        </a:p>
      </dgm:t>
    </dgm:pt>
    <dgm:pt modelId="{3CC4029F-026F-5942-8032-C23A8B2F826B}" type="parTrans" cxnId="{F38521CB-023C-BF48-9E63-DB629DF7F580}">
      <dgm:prSet/>
      <dgm:spPr/>
      <dgm:t>
        <a:bodyPr/>
        <a:lstStyle/>
        <a:p>
          <a:endParaRPr lang="es-ES_tradnl" sz="1600"/>
        </a:p>
      </dgm:t>
    </dgm:pt>
    <dgm:pt modelId="{9006C92E-F702-E145-A2CF-C22AFA3A292B}" type="sibTrans" cxnId="{F38521CB-023C-BF48-9E63-DB629DF7F580}">
      <dgm:prSet/>
      <dgm:spPr/>
      <dgm:t>
        <a:bodyPr/>
        <a:lstStyle/>
        <a:p>
          <a:endParaRPr lang="es-ES_tradnl" sz="1600"/>
        </a:p>
      </dgm:t>
    </dgm:pt>
    <dgm:pt modelId="{0BFD5DA6-B110-9941-BF58-FAECAC54CC4C}">
      <dgm:prSet phldrT="[Texto]" custT="1"/>
      <dgm:spPr/>
      <dgm:t>
        <a:bodyPr/>
        <a:lstStyle/>
        <a:p>
          <a:r>
            <a:rPr lang="es-ES_tradnl" sz="1600" dirty="0"/>
            <a:t>Medellín</a:t>
          </a:r>
        </a:p>
      </dgm:t>
    </dgm:pt>
    <dgm:pt modelId="{AA1AAA70-C1E5-C642-94AF-C59B4EB0369F}" type="parTrans" cxnId="{AE6D8996-9C7F-724A-9D06-75235EB0973E}">
      <dgm:prSet/>
      <dgm:spPr/>
      <dgm:t>
        <a:bodyPr/>
        <a:lstStyle/>
        <a:p>
          <a:endParaRPr lang="es-ES_tradnl" sz="1600"/>
        </a:p>
      </dgm:t>
    </dgm:pt>
    <dgm:pt modelId="{42C3BB17-161B-8540-AB35-EC2980783DCE}" type="sibTrans" cxnId="{AE6D8996-9C7F-724A-9D06-75235EB0973E}">
      <dgm:prSet/>
      <dgm:spPr/>
      <dgm:t>
        <a:bodyPr/>
        <a:lstStyle/>
        <a:p>
          <a:endParaRPr lang="es-ES_tradnl" sz="1600"/>
        </a:p>
      </dgm:t>
    </dgm:pt>
    <dgm:pt modelId="{BC527FDC-C1BC-174A-9296-53D74ED4CABE}">
      <dgm:prSet phldrT="[Texto]" custT="1"/>
      <dgm:spPr/>
      <dgm:t>
        <a:bodyPr/>
        <a:lstStyle/>
        <a:p>
          <a:r>
            <a:rPr lang="es-ES_tradnl" sz="1600" dirty="0"/>
            <a:t>21 de mayo</a:t>
          </a:r>
        </a:p>
      </dgm:t>
    </dgm:pt>
    <dgm:pt modelId="{ACE47F42-602B-394C-BD2C-FE4AB306FE00}" type="parTrans" cxnId="{986F4A06-A071-194C-98D7-14FEA857F6AF}">
      <dgm:prSet/>
      <dgm:spPr/>
      <dgm:t>
        <a:bodyPr/>
        <a:lstStyle/>
        <a:p>
          <a:endParaRPr lang="es-ES_tradnl" sz="1600"/>
        </a:p>
      </dgm:t>
    </dgm:pt>
    <dgm:pt modelId="{01997505-89C3-1344-8B83-20A14364E28B}" type="sibTrans" cxnId="{986F4A06-A071-194C-98D7-14FEA857F6AF}">
      <dgm:prSet/>
      <dgm:spPr/>
      <dgm:t>
        <a:bodyPr/>
        <a:lstStyle/>
        <a:p>
          <a:endParaRPr lang="es-ES_tradnl" sz="1600"/>
        </a:p>
      </dgm:t>
    </dgm:pt>
    <dgm:pt modelId="{D39E9A17-C3BF-6E48-9EDF-79E81B7790BF}" type="pres">
      <dgm:prSet presAssocID="{6229FACB-4C01-7445-8E22-FA17B0DCE9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416F5EEB-D241-D54F-A89A-9292C0E99983}" type="pres">
      <dgm:prSet presAssocID="{6229FACB-4C01-7445-8E22-FA17B0DCE9BF}" presName="tSp" presStyleCnt="0"/>
      <dgm:spPr/>
    </dgm:pt>
    <dgm:pt modelId="{61880471-61EB-2745-85EC-46B51D1E32B4}" type="pres">
      <dgm:prSet presAssocID="{6229FACB-4C01-7445-8E22-FA17B0DCE9BF}" presName="bSp" presStyleCnt="0"/>
      <dgm:spPr/>
    </dgm:pt>
    <dgm:pt modelId="{8FC1D2CA-03C6-E946-A59F-7442E48D51FA}" type="pres">
      <dgm:prSet presAssocID="{6229FACB-4C01-7445-8E22-FA17B0DCE9BF}" presName="process" presStyleCnt="0"/>
      <dgm:spPr/>
    </dgm:pt>
    <dgm:pt modelId="{F4079784-16B3-B34E-9A17-2EE039B7D8D9}" type="pres">
      <dgm:prSet presAssocID="{91A77926-F4FA-1648-AD21-781EB9BB52B4}" presName="composite1" presStyleCnt="0"/>
      <dgm:spPr/>
    </dgm:pt>
    <dgm:pt modelId="{DDB69401-F412-5B4C-9DFA-8F812CDA7D82}" type="pres">
      <dgm:prSet presAssocID="{91A77926-F4FA-1648-AD21-781EB9BB52B4}" presName="dummyNode1" presStyleLbl="node1" presStyleIdx="0" presStyleCnt="6"/>
      <dgm:spPr/>
    </dgm:pt>
    <dgm:pt modelId="{72AAC0C3-9760-2A40-B94D-0C14558665B8}" type="pres">
      <dgm:prSet presAssocID="{91A77926-F4FA-1648-AD21-781EB9BB52B4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24206EE-D9DB-A541-8270-B5C22F2873F9}" type="pres">
      <dgm:prSet presAssocID="{91A77926-F4FA-1648-AD21-781EB9BB52B4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B451B3A-27C6-504A-950C-4F8351C81FF8}" type="pres">
      <dgm:prSet presAssocID="{91A77926-F4FA-1648-AD21-781EB9BB52B4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9D1832-555C-DE4E-BB8E-AE7DFC09D76B}" type="pres">
      <dgm:prSet presAssocID="{91A77926-F4FA-1648-AD21-781EB9BB52B4}" presName="connSite1" presStyleCnt="0"/>
      <dgm:spPr/>
    </dgm:pt>
    <dgm:pt modelId="{F94C4066-B0AD-9448-9DCB-EC3DD14B38B7}" type="pres">
      <dgm:prSet presAssocID="{37285E64-AC05-0E46-A09C-F880A8BE312B}" presName="Name9" presStyleLbl="sibTrans2D1" presStyleIdx="0" presStyleCnt="5"/>
      <dgm:spPr/>
      <dgm:t>
        <a:bodyPr/>
        <a:lstStyle/>
        <a:p>
          <a:endParaRPr lang="es-CO"/>
        </a:p>
      </dgm:t>
    </dgm:pt>
    <dgm:pt modelId="{61FDACA6-D999-1242-98EF-D027F832E534}" type="pres">
      <dgm:prSet presAssocID="{E1465F84-65C3-6A41-888B-FAE6E5A2B253}" presName="composite2" presStyleCnt="0"/>
      <dgm:spPr/>
    </dgm:pt>
    <dgm:pt modelId="{32022E9E-0FBC-9146-97D5-24E077CCB3C5}" type="pres">
      <dgm:prSet presAssocID="{E1465F84-65C3-6A41-888B-FAE6E5A2B253}" presName="dummyNode2" presStyleLbl="node1" presStyleIdx="0" presStyleCnt="6"/>
      <dgm:spPr/>
    </dgm:pt>
    <dgm:pt modelId="{48F036DC-9CE7-0F45-A491-0890CB9F6128}" type="pres">
      <dgm:prSet presAssocID="{E1465F84-65C3-6A41-888B-FAE6E5A2B253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FC2F741-DAF0-6045-9737-DB7AD2592E9E}" type="pres">
      <dgm:prSet presAssocID="{E1465F84-65C3-6A41-888B-FAE6E5A2B253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A734EE-2894-AF49-8E87-74DB2F7C8364}" type="pres">
      <dgm:prSet presAssocID="{E1465F84-65C3-6A41-888B-FAE6E5A2B253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DBB976-8FB0-0745-8527-D097DEAEC20A}" type="pres">
      <dgm:prSet presAssocID="{E1465F84-65C3-6A41-888B-FAE6E5A2B253}" presName="connSite2" presStyleCnt="0"/>
      <dgm:spPr/>
    </dgm:pt>
    <dgm:pt modelId="{E74B0CE2-6E16-9242-9690-8F3EA5064298}" type="pres">
      <dgm:prSet presAssocID="{0C58BD98-2011-C34D-B841-838677975117}" presName="Name18" presStyleLbl="sibTrans2D1" presStyleIdx="1" presStyleCnt="5"/>
      <dgm:spPr/>
      <dgm:t>
        <a:bodyPr/>
        <a:lstStyle/>
        <a:p>
          <a:endParaRPr lang="es-CO"/>
        </a:p>
      </dgm:t>
    </dgm:pt>
    <dgm:pt modelId="{FBCC121F-33E0-4C4D-AD93-AD6A9C77BF3C}" type="pres">
      <dgm:prSet presAssocID="{0CA3558F-A955-A540-AE2F-C4DF90FC44AF}" presName="composite1" presStyleCnt="0"/>
      <dgm:spPr/>
    </dgm:pt>
    <dgm:pt modelId="{D1010DD0-DED1-514F-BC7C-22F57B1010EF}" type="pres">
      <dgm:prSet presAssocID="{0CA3558F-A955-A540-AE2F-C4DF90FC44AF}" presName="dummyNode1" presStyleLbl="node1" presStyleIdx="1" presStyleCnt="6"/>
      <dgm:spPr/>
    </dgm:pt>
    <dgm:pt modelId="{5B520ADC-E8F3-E34B-988C-631E2C4B9228}" type="pres">
      <dgm:prSet presAssocID="{0CA3558F-A955-A540-AE2F-C4DF90FC44AF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4A32F5-F947-494D-84DC-ED0212D1F8E3}" type="pres">
      <dgm:prSet presAssocID="{0CA3558F-A955-A540-AE2F-C4DF90FC44AF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B1C72A5-F863-4A4F-A7D6-9E27ABD9FC00}" type="pres">
      <dgm:prSet presAssocID="{0CA3558F-A955-A540-AE2F-C4DF90FC44AF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49F705-6E9F-7646-A00A-6C3ED6E77F7C}" type="pres">
      <dgm:prSet presAssocID="{0CA3558F-A955-A540-AE2F-C4DF90FC44AF}" presName="connSite1" presStyleCnt="0"/>
      <dgm:spPr/>
    </dgm:pt>
    <dgm:pt modelId="{BC651271-8056-334C-98B6-CD15C963A023}" type="pres">
      <dgm:prSet presAssocID="{1DCBCD01-4008-8C47-8C33-F7A800058E6C}" presName="Name9" presStyleLbl="sibTrans2D1" presStyleIdx="2" presStyleCnt="5"/>
      <dgm:spPr/>
      <dgm:t>
        <a:bodyPr/>
        <a:lstStyle/>
        <a:p>
          <a:endParaRPr lang="es-CO"/>
        </a:p>
      </dgm:t>
    </dgm:pt>
    <dgm:pt modelId="{052A2014-893D-BD4A-8E80-6524334E4618}" type="pres">
      <dgm:prSet presAssocID="{15230B9F-B344-D84D-80E5-824D4F3B47B0}" presName="composite2" presStyleCnt="0"/>
      <dgm:spPr/>
    </dgm:pt>
    <dgm:pt modelId="{609C02D3-A8EA-BF40-A9B8-0E6A28BD1CA9}" type="pres">
      <dgm:prSet presAssocID="{15230B9F-B344-D84D-80E5-824D4F3B47B0}" presName="dummyNode2" presStyleLbl="node1" presStyleIdx="2" presStyleCnt="6"/>
      <dgm:spPr/>
    </dgm:pt>
    <dgm:pt modelId="{149BF801-A79F-4041-AD2A-8A6326BDAB2B}" type="pres">
      <dgm:prSet presAssocID="{15230B9F-B344-D84D-80E5-824D4F3B47B0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EF4A16-6709-5143-8504-E8FC8E793AD1}" type="pres">
      <dgm:prSet presAssocID="{15230B9F-B344-D84D-80E5-824D4F3B47B0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CA4FAD9-1B98-BF42-B1A6-7FE42AD60D99}" type="pres">
      <dgm:prSet presAssocID="{15230B9F-B344-D84D-80E5-824D4F3B47B0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1B836A-B4DB-2E43-8243-E8514D4FA36E}" type="pres">
      <dgm:prSet presAssocID="{15230B9F-B344-D84D-80E5-824D4F3B47B0}" presName="connSite2" presStyleCnt="0"/>
      <dgm:spPr/>
    </dgm:pt>
    <dgm:pt modelId="{0FFF86BC-9D91-304D-AB0D-69899EBAF708}" type="pres">
      <dgm:prSet presAssocID="{DEED35F1-0E01-6B4C-B62C-78890F4B9EF0}" presName="Name18" presStyleLbl="sibTrans2D1" presStyleIdx="3" presStyleCnt="5"/>
      <dgm:spPr/>
      <dgm:t>
        <a:bodyPr/>
        <a:lstStyle/>
        <a:p>
          <a:endParaRPr lang="es-CO"/>
        </a:p>
      </dgm:t>
    </dgm:pt>
    <dgm:pt modelId="{BF7E44D1-85EF-F748-BC33-FE43DF708B94}" type="pres">
      <dgm:prSet presAssocID="{0B75E09B-6646-CD4F-BA44-7DF7C1C4EAC0}" presName="composite1" presStyleCnt="0"/>
      <dgm:spPr/>
    </dgm:pt>
    <dgm:pt modelId="{6C12F739-03E7-564E-ADB6-BFF24313E5DE}" type="pres">
      <dgm:prSet presAssocID="{0B75E09B-6646-CD4F-BA44-7DF7C1C4EAC0}" presName="dummyNode1" presStyleLbl="node1" presStyleIdx="3" presStyleCnt="6"/>
      <dgm:spPr/>
    </dgm:pt>
    <dgm:pt modelId="{5BE630B2-624C-DD45-8E67-9E2D0D3AF099}" type="pres">
      <dgm:prSet presAssocID="{0B75E09B-6646-CD4F-BA44-7DF7C1C4EAC0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516E1A-99FD-2142-82F1-6033DF9B7FA6}" type="pres">
      <dgm:prSet presAssocID="{0B75E09B-6646-CD4F-BA44-7DF7C1C4EAC0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A0CDA6-CFDF-2A40-8EFE-8083B26DACC3}" type="pres">
      <dgm:prSet presAssocID="{0B75E09B-6646-CD4F-BA44-7DF7C1C4EAC0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0A29FE-B91A-764A-B004-124294DBB21C}" type="pres">
      <dgm:prSet presAssocID="{0B75E09B-6646-CD4F-BA44-7DF7C1C4EAC0}" presName="connSite1" presStyleCnt="0"/>
      <dgm:spPr/>
    </dgm:pt>
    <dgm:pt modelId="{E759B249-BA29-6048-8FC9-A51F8C2A1B54}" type="pres">
      <dgm:prSet presAssocID="{E23938B7-6AC9-624B-A427-5FABE6A19508}" presName="Name9" presStyleLbl="sibTrans2D1" presStyleIdx="4" presStyleCnt="5"/>
      <dgm:spPr/>
      <dgm:t>
        <a:bodyPr/>
        <a:lstStyle/>
        <a:p>
          <a:endParaRPr lang="es-CO"/>
        </a:p>
      </dgm:t>
    </dgm:pt>
    <dgm:pt modelId="{A44EF2C0-A14E-184A-BA7D-E8364976939C}" type="pres">
      <dgm:prSet presAssocID="{0BFD5DA6-B110-9941-BF58-FAECAC54CC4C}" presName="composite2" presStyleCnt="0"/>
      <dgm:spPr/>
    </dgm:pt>
    <dgm:pt modelId="{C4A0A230-C42B-5E41-A90C-6D6B236CDE29}" type="pres">
      <dgm:prSet presAssocID="{0BFD5DA6-B110-9941-BF58-FAECAC54CC4C}" presName="dummyNode2" presStyleLbl="node1" presStyleIdx="4" presStyleCnt="6"/>
      <dgm:spPr/>
    </dgm:pt>
    <dgm:pt modelId="{66AD9A2C-06E0-9F44-A975-B231CE71AA77}" type="pres">
      <dgm:prSet presAssocID="{0BFD5DA6-B110-9941-BF58-FAECAC54CC4C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76758D-22FA-084B-A645-CE29D644815F}" type="pres">
      <dgm:prSet presAssocID="{0BFD5DA6-B110-9941-BF58-FAECAC54CC4C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4B412C-B95D-5F45-9FED-E26FD70C988D}" type="pres">
      <dgm:prSet presAssocID="{0BFD5DA6-B110-9941-BF58-FAECAC54CC4C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28D23D-C7C3-794C-A382-13C4BA64FDD9}" type="pres">
      <dgm:prSet presAssocID="{0BFD5DA6-B110-9941-BF58-FAECAC54CC4C}" presName="connSite2" presStyleCnt="0"/>
      <dgm:spPr/>
    </dgm:pt>
  </dgm:ptLst>
  <dgm:cxnLst>
    <dgm:cxn modelId="{F15B8FF8-FD8C-8449-91E2-FEEBC1F74163}" srcId="{91A77926-F4FA-1648-AD21-781EB9BB52B4}" destId="{957BF6E4-63F5-C641-A587-CDEB5BEF1512}" srcOrd="0" destOrd="0" parTransId="{582CFC41-2707-654C-B9BD-84D0434F5B40}" sibTransId="{0018E0CC-44FA-6341-A879-F12B04B09CB3}"/>
    <dgm:cxn modelId="{21BF3719-B7CE-A846-8D61-511B3C373CF2}" srcId="{E1465F84-65C3-6A41-888B-FAE6E5A2B253}" destId="{67364DBF-971F-914D-A027-98E77EC563CD}" srcOrd="0" destOrd="0" parTransId="{425AFEA1-E4CC-1240-9BF3-187037A51254}" sibTransId="{E50FECAC-C5C4-E343-A85C-B9822D442B5C}"/>
    <dgm:cxn modelId="{26A09932-0661-634F-9D62-81864937F9F0}" type="presOf" srcId="{41780AB4-E4FA-C54E-B4B2-F228362835F0}" destId="{AF4A32F5-F947-494D-84DC-ED0212D1F8E3}" srcOrd="1" destOrd="0" presId="urn:microsoft.com/office/officeart/2005/8/layout/hProcess4"/>
    <dgm:cxn modelId="{AE6D8996-9C7F-724A-9D06-75235EB0973E}" srcId="{6229FACB-4C01-7445-8E22-FA17B0DCE9BF}" destId="{0BFD5DA6-B110-9941-BF58-FAECAC54CC4C}" srcOrd="5" destOrd="0" parTransId="{AA1AAA70-C1E5-C642-94AF-C59B4EB0369F}" sibTransId="{42C3BB17-161B-8540-AB35-EC2980783DCE}"/>
    <dgm:cxn modelId="{1642C7DA-8156-2A42-B30E-006D99C1E777}" srcId="{6229FACB-4C01-7445-8E22-FA17B0DCE9BF}" destId="{15230B9F-B344-D84D-80E5-824D4F3B47B0}" srcOrd="3" destOrd="0" parTransId="{FF75CEB9-4871-FD4D-A748-27EFF050B5AB}" sibTransId="{DEED35F1-0E01-6B4C-B62C-78890F4B9EF0}"/>
    <dgm:cxn modelId="{38D7726B-AA02-184E-A073-7A5D926BE503}" type="presOf" srcId="{A64B1B8E-AA21-924C-A53D-D3F1CA901CB2}" destId="{C2516E1A-99FD-2142-82F1-6033DF9B7FA6}" srcOrd="1" destOrd="0" presId="urn:microsoft.com/office/officeart/2005/8/layout/hProcess4"/>
    <dgm:cxn modelId="{34633012-8B1F-9B49-9073-DB12EDEAD09D}" type="presOf" srcId="{DEED35F1-0E01-6B4C-B62C-78890F4B9EF0}" destId="{0FFF86BC-9D91-304D-AB0D-69899EBAF708}" srcOrd="0" destOrd="0" presId="urn:microsoft.com/office/officeart/2005/8/layout/hProcess4"/>
    <dgm:cxn modelId="{9CA98295-EEED-7C4A-97BB-2D80A1CE0DCA}" srcId="{0CA3558F-A955-A540-AE2F-C4DF90FC44AF}" destId="{41780AB4-E4FA-C54E-B4B2-F228362835F0}" srcOrd="0" destOrd="0" parTransId="{EA736858-FBA1-EB40-9FD8-91CD1ABFB662}" sibTransId="{25BEDF3B-8FB4-3B49-8C86-9BD477546980}"/>
    <dgm:cxn modelId="{6D8764FD-EB46-8749-A9EC-EE916E3D80D7}" type="presOf" srcId="{BC527FDC-C1BC-174A-9296-53D74ED4CABE}" destId="{66AD9A2C-06E0-9F44-A975-B231CE71AA77}" srcOrd="0" destOrd="0" presId="urn:microsoft.com/office/officeart/2005/8/layout/hProcess4"/>
    <dgm:cxn modelId="{6063059F-6F2F-284B-A1F7-7F340A9E2493}" type="presOf" srcId="{67364DBF-971F-914D-A027-98E77EC563CD}" destId="{7FC2F741-DAF0-6045-9737-DB7AD2592E9E}" srcOrd="1" destOrd="0" presId="urn:microsoft.com/office/officeart/2005/8/layout/hProcess4"/>
    <dgm:cxn modelId="{99D0DBE0-424C-E147-8397-6F5BB2D59747}" type="presOf" srcId="{37285E64-AC05-0E46-A09C-F880A8BE312B}" destId="{F94C4066-B0AD-9448-9DCB-EC3DD14B38B7}" srcOrd="0" destOrd="0" presId="urn:microsoft.com/office/officeart/2005/8/layout/hProcess4"/>
    <dgm:cxn modelId="{68CCDA7D-6C85-4247-AF52-242E9B70E268}" type="presOf" srcId="{957BF6E4-63F5-C641-A587-CDEB5BEF1512}" destId="{72AAC0C3-9760-2A40-B94D-0C14558665B8}" srcOrd="0" destOrd="0" presId="urn:microsoft.com/office/officeart/2005/8/layout/hProcess4"/>
    <dgm:cxn modelId="{F33BFA7D-0166-424F-BC95-B9518DBE0F1A}" srcId="{6229FACB-4C01-7445-8E22-FA17B0DCE9BF}" destId="{0CA3558F-A955-A540-AE2F-C4DF90FC44AF}" srcOrd="2" destOrd="0" parTransId="{D245B4CB-66EA-E849-91C1-94C962A46260}" sibTransId="{1DCBCD01-4008-8C47-8C33-F7A800058E6C}"/>
    <dgm:cxn modelId="{986F4A06-A071-194C-98D7-14FEA857F6AF}" srcId="{0BFD5DA6-B110-9941-BF58-FAECAC54CC4C}" destId="{BC527FDC-C1BC-174A-9296-53D74ED4CABE}" srcOrd="0" destOrd="0" parTransId="{ACE47F42-602B-394C-BD2C-FE4AB306FE00}" sibTransId="{01997505-89C3-1344-8B83-20A14364E28B}"/>
    <dgm:cxn modelId="{13423010-CCE0-594D-AA79-BE637D888836}" type="presOf" srcId="{15230B9F-B344-D84D-80E5-824D4F3B47B0}" destId="{5CA4FAD9-1B98-BF42-B1A6-7FE42AD60D99}" srcOrd="0" destOrd="0" presId="urn:microsoft.com/office/officeart/2005/8/layout/hProcess4"/>
    <dgm:cxn modelId="{4C5D4A54-900B-C34C-BD35-4D42BFAF4F8A}" srcId="{6229FACB-4C01-7445-8E22-FA17B0DCE9BF}" destId="{E1465F84-65C3-6A41-888B-FAE6E5A2B253}" srcOrd="1" destOrd="0" parTransId="{68818D88-9E32-A644-858B-920215E1909C}" sibTransId="{0C58BD98-2011-C34D-B841-838677975117}"/>
    <dgm:cxn modelId="{2E53E9A3-1AF9-C04B-893F-699E014004E6}" srcId="{15230B9F-B344-D84D-80E5-824D4F3B47B0}" destId="{B44F9536-99EB-4848-8FD6-21B2D54FB6D3}" srcOrd="0" destOrd="0" parTransId="{7130C655-0A58-6543-90C5-3DD4F6DA45B3}" sibTransId="{9E66F216-83DB-CD4C-9F1A-C4D4BF9B3E9F}"/>
    <dgm:cxn modelId="{79830AE7-0373-5945-BC95-0DCD52474996}" type="presOf" srcId="{41780AB4-E4FA-C54E-B4B2-F228362835F0}" destId="{5B520ADC-E8F3-E34B-988C-631E2C4B9228}" srcOrd="0" destOrd="0" presId="urn:microsoft.com/office/officeart/2005/8/layout/hProcess4"/>
    <dgm:cxn modelId="{68CD774C-7C7D-5249-87B0-06DA15B574BD}" type="presOf" srcId="{0B75E09B-6646-CD4F-BA44-7DF7C1C4EAC0}" destId="{49A0CDA6-CFDF-2A40-8EFE-8083B26DACC3}" srcOrd="0" destOrd="0" presId="urn:microsoft.com/office/officeart/2005/8/layout/hProcess4"/>
    <dgm:cxn modelId="{29BBAF1E-BE90-0847-8BA3-CD5C8DAB2D82}" type="presOf" srcId="{E1465F84-65C3-6A41-888B-FAE6E5A2B253}" destId="{F2A734EE-2894-AF49-8E87-74DB2F7C8364}" srcOrd="0" destOrd="0" presId="urn:microsoft.com/office/officeart/2005/8/layout/hProcess4"/>
    <dgm:cxn modelId="{8A234B33-8F39-E743-A814-DC6610E59B90}" type="presOf" srcId="{91A77926-F4FA-1648-AD21-781EB9BB52B4}" destId="{CB451B3A-27C6-504A-950C-4F8351C81FF8}" srcOrd="0" destOrd="0" presId="urn:microsoft.com/office/officeart/2005/8/layout/hProcess4"/>
    <dgm:cxn modelId="{C47D58D3-A592-4A4C-BCE0-6574AE2E6970}" type="presOf" srcId="{0BFD5DA6-B110-9941-BF58-FAECAC54CC4C}" destId="{A44B412C-B95D-5F45-9FED-E26FD70C988D}" srcOrd="0" destOrd="0" presId="urn:microsoft.com/office/officeart/2005/8/layout/hProcess4"/>
    <dgm:cxn modelId="{DE0F8B79-BB75-AD4F-8757-6AC7E1B44F97}" type="presOf" srcId="{957BF6E4-63F5-C641-A587-CDEB5BEF1512}" destId="{824206EE-D9DB-A541-8270-B5C22F2873F9}" srcOrd="1" destOrd="0" presId="urn:microsoft.com/office/officeart/2005/8/layout/hProcess4"/>
    <dgm:cxn modelId="{B0F04B88-D3B8-7244-8DD7-534F697BDB5E}" type="presOf" srcId="{0C58BD98-2011-C34D-B841-838677975117}" destId="{E74B0CE2-6E16-9242-9690-8F3EA5064298}" srcOrd="0" destOrd="0" presId="urn:microsoft.com/office/officeart/2005/8/layout/hProcess4"/>
    <dgm:cxn modelId="{FB890D4C-BE9D-7347-A2D5-71855190A22B}" type="presOf" srcId="{A64B1B8E-AA21-924C-A53D-D3F1CA901CB2}" destId="{5BE630B2-624C-DD45-8E67-9E2D0D3AF099}" srcOrd="0" destOrd="0" presId="urn:microsoft.com/office/officeart/2005/8/layout/hProcess4"/>
    <dgm:cxn modelId="{54FD527F-3C9B-6E41-B719-B31502BB98A1}" type="presOf" srcId="{1DCBCD01-4008-8C47-8C33-F7A800058E6C}" destId="{BC651271-8056-334C-98B6-CD15C963A023}" srcOrd="0" destOrd="0" presId="urn:microsoft.com/office/officeart/2005/8/layout/hProcess4"/>
    <dgm:cxn modelId="{F38521CB-023C-BF48-9E63-DB629DF7F580}" srcId="{0B75E09B-6646-CD4F-BA44-7DF7C1C4EAC0}" destId="{A64B1B8E-AA21-924C-A53D-D3F1CA901CB2}" srcOrd="0" destOrd="0" parTransId="{3CC4029F-026F-5942-8032-C23A8B2F826B}" sibTransId="{9006C92E-F702-E145-A2CF-C22AFA3A292B}"/>
    <dgm:cxn modelId="{5674CD5D-2940-4D4D-913E-039C09279092}" type="presOf" srcId="{B44F9536-99EB-4848-8FD6-21B2D54FB6D3}" destId="{96EF4A16-6709-5143-8504-E8FC8E793AD1}" srcOrd="1" destOrd="0" presId="urn:microsoft.com/office/officeart/2005/8/layout/hProcess4"/>
    <dgm:cxn modelId="{260C902E-F53F-F549-A0E4-0F7CEF738FE4}" type="presOf" srcId="{B44F9536-99EB-4848-8FD6-21B2D54FB6D3}" destId="{149BF801-A79F-4041-AD2A-8A6326BDAB2B}" srcOrd="0" destOrd="0" presId="urn:microsoft.com/office/officeart/2005/8/layout/hProcess4"/>
    <dgm:cxn modelId="{81ABCFDD-ED3C-8F4C-A8C1-66FE16782569}" type="presOf" srcId="{0CA3558F-A955-A540-AE2F-C4DF90FC44AF}" destId="{FB1C72A5-F863-4A4F-A7D6-9E27ABD9FC00}" srcOrd="0" destOrd="0" presId="urn:microsoft.com/office/officeart/2005/8/layout/hProcess4"/>
    <dgm:cxn modelId="{820DF67C-E415-1449-900A-6B6A26E9C681}" type="presOf" srcId="{BC527FDC-C1BC-174A-9296-53D74ED4CABE}" destId="{DE76758D-22FA-084B-A645-CE29D644815F}" srcOrd="1" destOrd="0" presId="urn:microsoft.com/office/officeart/2005/8/layout/hProcess4"/>
    <dgm:cxn modelId="{4B96461F-5343-CE49-871B-A8548D8CE0A8}" type="presOf" srcId="{6229FACB-4C01-7445-8E22-FA17B0DCE9BF}" destId="{D39E9A17-C3BF-6E48-9EDF-79E81B7790BF}" srcOrd="0" destOrd="0" presId="urn:microsoft.com/office/officeart/2005/8/layout/hProcess4"/>
    <dgm:cxn modelId="{846F4C5F-DD79-2140-A4B3-7FD6B3BFE8D7}" srcId="{6229FACB-4C01-7445-8E22-FA17B0DCE9BF}" destId="{0B75E09B-6646-CD4F-BA44-7DF7C1C4EAC0}" srcOrd="4" destOrd="0" parTransId="{678EC04A-7696-954F-B251-214958902561}" sibTransId="{E23938B7-6AC9-624B-A427-5FABE6A19508}"/>
    <dgm:cxn modelId="{3821EDBA-2875-0E4E-8760-6CFBBD31F1C7}" srcId="{6229FACB-4C01-7445-8E22-FA17B0DCE9BF}" destId="{91A77926-F4FA-1648-AD21-781EB9BB52B4}" srcOrd="0" destOrd="0" parTransId="{0210C8F0-F85A-C94B-9AC0-950CDC5F6988}" sibTransId="{37285E64-AC05-0E46-A09C-F880A8BE312B}"/>
    <dgm:cxn modelId="{D9677E46-289F-F14F-A703-F238EC169528}" type="presOf" srcId="{67364DBF-971F-914D-A027-98E77EC563CD}" destId="{48F036DC-9CE7-0F45-A491-0890CB9F6128}" srcOrd="0" destOrd="0" presId="urn:microsoft.com/office/officeart/2005/8/layout/hProcess4"/>
    <dgm:cxn modelId="{48A160BC-C098-824B-BF58-A75E1E009837}" type="presOf" srcId="{E23938B7-6AC9-624B-A427-5FABE6A19508}" destId="{E759B249-BA29-6048-8FC9-A51F8C2A1B54}" srcOrd="0" destOrd="0" presId="urn:microsoft.com/office/officeart/2005/8/layout/hProcess4"/>
    <dgm:cxn modelId="{2744B498-6507-3D41-A772-3F23F51D1696}" type="presParOf" srcId="{D39E9A17-C3BF-6E48-9EDF-79E81B7790BF}" destId="{416F5EEB-D241-D54F-A89A-9292C0E99983}" srcOrd="0" destOrd="0" presId="urn:microsoft.com/office/officeart/2005/8/layout/hProcess4"/>
    <dgm:cxn modelId="{1C4BDFB4-D047-484A-946F-759019A9AEBD}" type="presParOf" srcId="{D39E9A17-C3BF-6E48-9EDF-79E81B7790BF}" destId="{61880471-61EB-2745-85EC-46B51D1E32B4}" srcOrd="1" destOrd="0" presId="urn:microsoft.com/office/officeart/2005/8/layout/hProcess4"/>
    <dgm:cxn modelId="{3654EA4B-6E54-F64D-BAD0-97BBBF190F0F}" type="presParOf" srcId="{D39E9A17-C3BF-6E48-9EDF-79E81B7790BF}" destId="{8FC1D2CA-03C6-E946-A59F-7442E48D51FA}" srcOrd="2" destOrd="0" presId="urn:microsoft.com/office/officeart/2005/8/layout/hProcess4"/>
    <dgm:cxn modelId="{C6FE288A-5648-E64E-8917-2C4779D43B1A}" type="presParOf" srcId="{8FC1D2CA-03C6-E946-A59F-7442E48D51FA}" destId="{F4079784-16B3-B34E-9A17-2EE039B7D8D9}" srcOrd="0" destOrd="0" presId="urn:microsoft.com/office/officeart/2005/8/layout/hProcess4"/>
    <dgm:cxn modelId="{093D917A-8D4A-074F-A26B-02E22342CCAD}" type="presParOf" srcId="{F4079784-16B3-B34E-9A17-2EE039B7D8D9}" destId="{DDB69401-F412-5B4C-9DFA-8F812CDA7D82}" srcOrd="0" destOrd="0" presId="urn:microsoft.com/office/officeart/2005/8/layout/hProcess4"/>
    <dgm:cxn modelId="{44CDBC99-A0E9-8640-98B4-C0B714422D90}" type="presParOf" srcId="{F4079784-16B3-B34E-9A17-2EE039B7D8D9}" destId="{72AAC0C3-9760-2A40-B94D-0C14558665B8}" srcOrd="1" destOrd="0" presId="urn:microsoft.com/office/officeart/2005/8/layout/hProcess4"/>
    <dgm:cxn modelId="{57649089-AB6A-2E40-8298-C19E085AFF99}" type="presParOf" srcId="{F4079784-16B3-B34E-9A17-2EE039B7D8D9}" destId="{824206EE-D9DB-A541-8270-B5C22F2873F9}" srcOrd="2" destOrd="0" presId="urn:microsoft.com/office/officeart/2005/8/layout/hProcess4"/>
    <dgm:cxn modelId="{EE22D23B-139D-5A49-B6AD-FAD1CB07DD75}" type="presParOf" srcId="{F4079784-16B3-B34E-9A17-2EE039B7D8D9}" destId="{CB451B3A-27C6-504A-950C-4F8351C81FF8}" srcOrd="3" destOrd="0" presId="urn:microsoft.com/office/officeart/2005/8/layout/hProcess4"/>
    <dgm:cxn modelId="{F2B87B16-FA36-C84E-B06F-C9F93B007E44}" type="presParOf" srcId="{F4079784-16B3-B34E-9A17-2EE039B7D8D9}" destId="{079D1832-555C-DE4E-BB8E-AE7DFC09D76B}" srcOrd="4" destOrd="0" presId="urn:microsoft.com/office/officeart/2005/8/layout/hProcess4"/>
    <dgm:cxn modelId="{5FAF8606-D342-424C-8FB5-0259676B1D88}" type="presParOf" srcId="{8FC1D2CA-03C6-E946-A59F-7442E48D51FA}" destId="{F94C4066-B0AD-9448-9DCB-EC3DD14B38B7}" srcOrd="1" destOrd="0" presId="urn:microsoft.com/office/officeart/2005/8/layout/hProcess4"/>
    <dgm:cxn modelId="{545396EA-A6F5-9948-B31B-290AB7F57B7C}" type="presParOf" srcId="{8FC1D2CA-03C6-E946-A59F-7442E48D51FA}" destId="{61FDACA6-D999-1242-98EF-D027F832E534}" srcOrd="2" destOrd="0" presId="urn:microsoft.com/office/officeart/2005/8/layout/hProcess4"/>
    <dgm:cxn modelId="{4FB98F9C-76FF-FF4C-B163-47E42021C577}" type="presParOf" srcId="{61FDACA6-D999-1242-98EF-D027F832E534}" destId="{32022E9E-0FBC-9146-97D5-24E077CCB3C5}" srcOrd="0" destOrd="0" presId="urn:microsoft.com/office/officeart/2005/8/layout/hProcess4"/>
    <dgm:cxn modelId="{2BDC048A-B67C-F34B-A069-38E62AB6886E}" type="presParOf" srcId="{61FDACA6-D999-1242-98EF-D027F832E534}" destId="{48F036DC-9CE7-0F45-A491-0890CB9F6128}" srcOrd="1" destOrd="0" presId="urn:microsoft.com/office/officeart/2005/8/layout/hProcess4"/>
    <dgm:cxn modelId="{C14A2B8D-7D3C-3649-8E2A-731FE3266B5F}" type="presParOf" srcId="{61FDACA6-D999-1242-98EF-D027F832E534}" destId="{7FC2F741-DAF0-6045-9737-DB7AD2592E9E}" srcOrd="2" destOrd="0" presId="urn:microsoft.com/office/officeart/2005/8/layout/hProcess4"/>
    <dgm:cxn modelId="{98D1B9F3-B1FF-3C4D-8AE6-345412FD070A}" type="presParOf" srcId="{61FDACA6-D999-1242-98EF-D027F832E534}" destId="{F2A734EE-2894-AF49-8E87-74DB2F7C8364}" srcOrd="3" destOrd="0" presId="urn:microsoft.com/office/officeart/2005/8/layout/hProcess4"/>
    <dgm:cxn modelId="{0F3E0633-DDAB-F646-AA8A-C79277521D38}" type="presParOf" srcId="{61FDACA6-D999-1242-98EF-D027F832E534}" destId="{1BDBB976-8FB0-0745-8527-D097DEAEC20A}" srcOrd="4" destOrd="0" presId="urn:microsoft.com/office/officeart/2005/8/layout/hProcess4"/>
    <dgm:cxn modelId="{BB985D1B-3AAA-3345-945D-C652DD3C72E9}" type="presParOf" srcId="{8FC1D2CA-03C6-E946-A59F-7442E48D51FA}" destId="{E74B0CE2-6E16-9242-9690-8F3EA5064298}" srcOrd="3" destOrd="0" presId="urn:microsoft.com/office/officeart/2005/8/layout/hProcess4"/>
    <dgm:cxn modelId="{8F6F7A90-0F75-D34C-B3EB-F55C8E56CA61}" type="presParOf" srcId="{8FC1D2CA-03C6-E946-A59F-7442E48D51FA}" destId="{FBCC121F-33E0-4C4D-AD93-AD6A9C77BF3C}" srcOrd="4" destOrd="0" presId="urn:microsoft.com/office/officeart/2005/8/layout/hProcess4"/>
    <dgm:cxn modelId="{FABAE9EF-05F3-2B4C-84A6-5D2DBCE01BEC}" type="presParOf" srcId="{FBCC121F-33E0-4C4D-AD93-AD6A9C77BF3C}" destId="{D1010DD0-DED1-514F-BC7C-22F57B1010EF}" srcOrd="0" destOrd="0" presId="urn:microsoft.com/office/officeart/2005/8/layout/hProcess4"/>
    <dgm:cxn modelId="{DCFA59D1-2D37-1647-854A-0EDDA0041351}" type="presParOf" srcId="{FBCC121F-33E0-4C4D-AD93-AD6A9C77BF3C}" destId="{5B520ADC-E8F3-E34B-988C-631E2C4B9228}" srcOrd="1" destOrd="0" presId="urn:microsoft.com/office/officeart/2005/8/layout/hProcess4"/>
    <dgm:cxn modelId="{B9CAD34A-F779-4845-AB05-8EB2655C70A5}" type="presParOf" srcId="{FBCC121F-33E0-4C4D-AD93-AD6A9C77BF3C}" destId="{AF4A32F5-F947-494D-84DC-ED0212D1F8E3}" srcOrd="2" destOrd="0" presId="urn:microsoft.com/office/officeart/2005/8/layout/hProcess4"/>
    <dgm:cxn modelId="{9FA3A80D-241D-154D-95A7-5FD134436E41}" type="presParOf" srcId="{FBCC121F-33E0-4C4D-AD93-AD6A9C77BF3C}" destId="{FB1C72A5-F863-4A4F-A7D6-9E27ABD9FC00}" srcOrd="3" destOrd="0" presId="urn:microsoft.com/office/officeart/2005/8/layout/hProcess4"/>
    <dgm:cxn modelId="{B3501678-ACCA-504C-97A2-72597834C654}" type="presParOf" srcId="{FBCC121F-33E0-4C4D-AD93-AD6A9C77BF3C}" destId="{D049F705-6E9F-7646-A00A-6C3ED6E77F7C}" srcOrd="4" destOrd="0" presId="urn:microsoft.com/office/officeart/2005/8/layout/hProcess4"/>
    <dgm:cxn modelId="{9E81C685-E66D-BE40-BD92-5A98AE0D5896}" type="presParOf" srcId="{8FC1D2CA-03C6-E946-A59F-7442E48D51FA}" destId="{BC651271-8056-334C-98B6-CD15C963A023}" srcOrd="5" destOrd="0" presId="urn:microsoft.com/office/officeart/2005/8/layout/hProcess4"/>
    <dgm:cxn modelId="{1A6398BD-D34F-F249-B1DE-65F5F43EC996}" type="presParOf" srcId="{8FC1D2CA-03C6-E946-A59F-7442E48D51FA}" destId="{052A2014-893D-BD4A-8E80-6524334E4618}" srcOrd="6" destOrd="0" presId="urn:microsoft.com/office/officeart/2005/8/layout/hProcess4"/>
    <dgm:cxn modelId="{1F59C5F1-9250-B84F-8EF1-8471216A7B53}" type="presParOf" srcId="{052A2014-893D-BD4A-8E80-6524334E4618}" destId="{609C02D3-A8EA-BF40-A9B8-0E6A28BD1CA9}" srcOrd="0" destOrd="0" presId="urn:microsoft.com/office/officeart/2005/8/layout/hProcess4"/>
    <dgm:cxn modelId="{46CDDDC3-E897-204B-8996-DB0295A6CCF4}" type="presParOf" srcId="{052A2014-893D-BD4A-8E80-6524334E4618}" destId="{149BF801-A79F-4041-AD2A-8A6326BDAB2B}" srcOrd="1" destOrd="0" presId="urn:microsoft.com/office/officeart/2005/8/layout/hProcess4"/>
    <dgm:cxn modelId="{19BFC4C7-04B3-8945-B437-92ACBF5C2D86}" type="presParOf" srcId="{052A2014-893D-BD4A-8E80-6524334E4618}" destId="{96EF4A16-6709-5143-8504-E8FC8E793AD1}" srcOrd="2" destOrd="0" presId="urn:microsoft.com/office/officeart/2005/8/layout/hProcess4"/>
    <dgm:cxn modelId="{3680C08B-95A5-1C42-AB55-99B15E9F1F39}" type="presParOf" srcId="{052A2014-893D-BD4A-8E80-6524334E4618}" destId="{5CA4FAD9-1B98-BF42-B1A6-7FE42AD60D99}" srcOrd="3" destOrd="0" presId="urn:microsoft.com/office/officeart/2005/8/layout/hProcess4"/>
    <dgm:cxn modelId="{617E971F-3928-0548-AB9C-B38CF887D2F3}" type="presParOf" srcId="{052A2014-893D-BD4A-8E80-6524334E4618}" destId="{5A1B836A-B4DB-2E43-8243-E8514D4FA36E}" srcOrd="4" destOrd="0" presId="urn:microsoft.com/office/officeart/2005/8/layout/hProcess4"/>
    <dgm:cxn modelId="{D845E949-A1D9-0A4B-8EA4-CD38558F5F54}" type="presParOf" srcId="{8FC1D2CA-03C6-E946-A59F-7442E48D51FA}" destId="{0FFF86BC-9D91-304D-AB0D-69899EBAF708}" srcOrd="7" destOrd="0" presId="urn:microsoft.com/office/officeart/2005/8/layout/hProcess4"/>
    <dgm:cxn modelId="{F7D68771-8886-144F-8487-73EBFB44FF0B}" type="presParOf" srcId="{8FC1D2CA-03C6-E946-A59F-7442E48D51FA}" destId="{BF7E44D1-85EF-F748-BC33-FE43DF708B94}" srcOrd="8" destOrd="0" presId="urn:microsoft.com/office/officeart/2005/8/layout/hProcess4"/>
    <dgm:cxn modelId="{38960821-AAD6-1C4C-88B4-75A33D0A2B73}" type="presParOf" srcId="{BF7E44D1-85EF-F748-BC33-FE43DF708B94}" destId="{6C12F739-03E7-564E-ADB6-BFF24313E5DE}" srcOrd="0" destOrd="0" presId="urn:microsoft.com/office/officeart/2005/8/layout/hProcess4"/>
    <dgm:cxn modelId="{EAE1E70B-D94D-B64C-9674-58CD885348FF}" type="presParOf" srcId="{BF7E44D1-85EF-F748-BC33-FE43DF708B94}" destId="{5BE630B2-624C-DD45-8E67-9E2D0D3AF099}" srcOrd="1" destOrd="0" presId="urn:microsoft.com/office/officeart/2005/8/layout/hProcess4"/>
    <dgm:cxn modelId="{87AD10FD-02FD-424F-9386-46D6BA4026C0}" type="presParOf" srcId="{BF7E44D1-85EF-F748-BC33-FE43DF708B94}" destId="{C2516E1A-99FD-2142-82F1-6033DF9B7FA6}" srcOrd="2" destOrd="0" presId="urn:microsoft.com/office/officeart/2005/8/layout/hProcess4"/>
    <dgm:cxn modelId="{582AD774-9BC8-204E-9BDC-E24540DADB27}" type="presParOf" srcId="{BF7E44D1-85EF-F748-BC33-FE43DF708B94}" destId="{49A0CDA6-CFDF-2A40-8EFE-8083B26DACC3}" srcOrd="3" destOrd="0" presId="urn:microsoft.com/office/officeart/2005/8/layout/hProcess4"/>
    <dgm:cxn modelId="{5AF190C5-16C3-3A4C-86DC-B0885A83BCC9}" type="presParOf" srcId="{BF7E44D1-85EF-F748-BC33-FE43DF708B94}" destId="{3B0A29FE-B91A-764A-B004-124294DBB21C}" srcOrd="4" destOrd="0" presId="urn:microsoft.com/office/officeart/2005/8/layout/hProcess4"/>
    <dgm:cxn modelId="{152F873D-B1E5-9F46-A32B-A8C4D2C8285E}" type="presParOf" srcId="{8FC1D2CA-03C6-E946-A59F-7442E48D51FA}" destId="{E759B249-BA29-6048-8FC9-A51F8C2A1B54}" srcOrd="9" destOrd="0" presId="urn:microsoft.com/office/officeart/2005/8/layout/hProcess4"/>
    <dgm:cxn modelId="{C7578982-91C4-D148-A484-AEB245E42B7E}" type="presParOf" srcId="{8FC1D2CA-03C6-E946-A59F-7442E48D51FA}" destId="{A44EF2C0-A14E-184A-BA7D-E8364976939C}" srcOrd="10" destOrd="0" presId="urn:microsoft.com/office/officeart/2005/8/layout/hProcess4"/>
    <dgm:cxn modelId="{D118613A-B9F4-4C45-B3C9-1C77448B138D}" type="presParOf" srcId="{A44EF2C0-A14E-184A-BA7D-E8364976939C}" destId="{C4A0A230-C42B-5E41-A90C-6D6B236CDE29}" srcOrd="0" destOrd="0" presId="urn:microsoft.com/office/officeart/2005/8/layout/hProcess4"/>
    <dgm:cxn modelId="{9AEB2F54-7C02-A641-8A61-9E3889C6CF63}" type="presParOf" srcId="{A44EF2C0-A14E-184A-BA7D-E8364976939C}" destId="{66AD9A2C-06E0-9F44-A975-B231CE71AA77}" srcOrd="1" destOrd="0" presId="urn:microsoft.com/office/officeart/2005/8/layout/hProcess4"/>
    <dgm:cxn modelId="{091F3D67-34AF-B44F-9574-4DD8B1F4BB25}" type="presParOf" srcId="{A44EF2C0-A14E-184A-BA7D-E8364976939C}" destId="{DE76758D-22FA-084B-A645-CE29D644815F}" srcOrd="2" destOrd="0" presId="urn:microsoft.com/office/officeart/2005/8/layout/hProcess4"/>
    <dgm:cxn modelId="{8BF85747-3AED-3140-97F5-86A8E705B52E}" type="presParOf" srcId="{A44EF2C0-A14E-184A-BA7D-E8364976939C}" destId="{A44B412C-B95D-5F45-9FED-E26FD70C988D}" srcOrd="3" destOrd="0" presId="urn:microsoft.com/office/officeart/2005/8/layout/hProcess4"/>
    <dgm:cxn modelId="{FB8ACE16-06AE-904E-A7DE-A977799542AC}" type="presParOf" srcId="{A44EF2C0-A14E-184A-BA7D-E8364976939C}" destId="{AF28D23D-C7C3-794C-A382-13C4BA64FDD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AB4B-1E27-4E66-9A59-870F282CC69E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43000"/>
            <a:ext cx="5457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A896C-F09D-4405-9462-B03E6C3B5F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655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EA896C-F09D-4405-9462-B03E6C3B5F14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30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5225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4693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5525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0242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Los porcentajes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48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Los porcentajes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566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Los porcentajes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484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731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7619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35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7845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5467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2179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240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4140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5839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489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RE</a:t>
            </a:r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174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RE</a:t>
            </a:r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795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RE</a:t>
            </a:r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31539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1A0DA-3BCE-6840-8DAB-2293C6E7CD95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1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Los porcentajes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959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Los porcentajes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332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Los porcentajes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565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Los porcentajes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208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Los porcentajes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683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Los porcentajes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00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00088" y="1143000"/>
            <a:ext cx="54578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A896C-F09D-4405-9462-B03E6C3B5F14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15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6659" y="1122363"/>
            <a:ext cx="909994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6659" y="3602038"/>
            <a:ext cx="909994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005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573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82865" y="365125"/>
            <a:ext cx="261623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4160" y="365125"/>
            <a:ext cx="769703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177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143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845" y="1709738"/>
            <a:ext cx="104649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27845" y="4589467"/>
            <a:ext cx="104649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524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4162" y="1825625"/>
            <a:ext cx="5156637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42465" y="1825625"/>
            <a:ext cx="5156637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281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5743" y="365126"/>
            <a:ext cx="1046494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5746" y="1681163"/>
            <a:ext cx="5132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5746" y="2505076"/>
            <a:ext cx="5132939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42467" y="1681163"/>
            <a:ext cx="51582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42467" y="2505076"/>
            <a:ext cx="515821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229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79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444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5746" y="457200"/>
            <a:ext cx="391329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58220" y="987426"/>
            <a:ext cx="614246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5746" y="2057400"/>
            <a:ext cx="391329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404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5746" y="457200"/>
            <a:ext cx="391329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58220" y="987426"/>
            <a:ext cx="614246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5746" y="2057400"/>
            <a:ext cx="391329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519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4165" y="365126"/>
            <a:ext cx="104649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4165" y="1825625"/>
            <a:ext cx="104649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4162" y="6356354"/>
            <a:ext cx="2729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CDBE8-9A24-204B-8875-844537E550B7}" type="datetimeFigureOut">
              <a:rPr lang="es-ES_tradnl" smtClean="0"/>
              <a:t>28/05/2018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19147" y="6356354"/>
            <a:ext cx="40949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69118" y="6356354"/>
            <a:ext cx="2729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BB67-28A1-1447-A5DD-727ED1035D9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88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434976" y="1087051"/>
            <a:ext cx="269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Ministerio de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42350" y="1489903"/>
            <a:ext cx="4227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Educación Nacional</a:t>
            </a:r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6013603" y="2097367"/>
            <a:ext cx="4963607" cy="0"/>
          </a:xfrm>
          <a:prstGeom prst="line">
            <a:avLst/>
          </a:prstGeom>
          <a:ln>
            <a:solidFill>
              <a:srgbClr val="97D7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459970" y="2100824"/>
            <a:ext cx="6294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álisis</a:t>
            </a:r>
            <a:r>
              <a:rPr lang="es-ES_tradnl" sz="32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de la Carrera Profesoral Universitaria</a:t>
            </a:r>
            <a:endParaRPr kumimoji="0" lang="es-ES_trad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779289" y="3230951"/>
            <a:ext cx="12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FAEB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Abril de 2018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99" y="5564393"/>
            <a:ext cx="6446432" cy="9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10" y="6347148"/>
            <a:ext cx="4351363" cy="62579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E7351E02-EDBA-4516-8DAD-4E3295527D1F}"/>
              </a:ext>
            </a:extLst>
          </p:cNvPr>
          <p:cNvSpPr txBox="1"/>
          <p:nvPr/>
        </p:nvSpPr>
        <p:spPr>
          <a:xfrm>
            <a:off x="1413160" y="6575534"/>
            <a:ext cx="61444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Sistema Nacional de Información de la Educación Superior (SNIES) – Cálculos MEN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2A59E346-DD15-47E3-A320-28B45AD23997}"/>
              </a:ext>
            </a:extLst>
          </p:cNvPr>
          <p:cNvGrpSpPr/>
          <p:nvPr/>
        </p:nvGrpSpPr>
        <p:grpSpPr>
          <a:xfrm>
            <a:off x="840166" y="127422"/>
            <a:ext cx="9593926" cy="365584"/>
            <a:chOff x="844233" y="127422"/>
            <a:chExt cx="9640369" cy="365584"/>
          </a:xfrm>
        </p:grpSpPr>
        <p:grpSp>
          <p:nvGrpSpPr>
            <p:cNvPr id="18" name="6 Grupo">
              <a:extLst>
                <a:ext uri="{FF2B5EF4-FFF2-40B4-BE49-F238E27FC236}">
                  <a16:creationId xmlns="" xmlns:a16="http://schemas.microsoft.com/office/drawing/2014/main" id="{1605C32A-D39E-4ECD-8B08-4A3412E52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6946446" cy="364420"/>
              <a:chOff x="2267973" y="105309"/>
              <a:chExt cx="5556349" cy="825373"/>
            </a:xfrm>
          </p:grpSpPr>
          <p:sp>
            <p:nvSpPr>
              <p:cNvPr id="37" name="38 Redondear rectángulo de esquina del mismo lado">
                <a:extLst>
                  <a:ext uri="{FF2B5EF4-FFF2-40B4-BE49-F238E27FC236}">
                    <a16:creationId xmlns="" xmlns:a16="http://schemas.microsoft.com/office/drawing/2014/main" id="{6BF63BD3-CADF-45A2-8863-A2CFB94019C1}"/>
                  </a:ext>
                </a:extLst>
              </p:cNvPr>
              <p:cNvSpPr/>
              <p:nvPr/>
            </p:nvSpPr>
            <p:spPr>
              <a:xfrm rot="5400000">
                <a:off x="4633462" y="-2260177"/>
                <a:ext cx="825373" cy="5556346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dondear rectángulo de esquina del mismo lado 4">
                <a:extLst>
                  <a:ext uri="{FF2B5EF4-FFF2-40B4-BE49-F238E27FC236}">
                    <a16:creationId xmlns="" xmlns:a16="http://schemas.microsoft.com/office/drawing/2014/main" id="{9AD970F1-65DF-4BAD-840E-E9AEE6E5737F}"/>
                  </a:ext>
                </a:extLst>
              </p:cNvPr>
              <p:cNvSpPr/>
              <p:nvPr/>
            </p:nvSpPr>
            <p:spPr>
              <a:xfrm>
                <a:off x="2267973" y="145776"/>
                <a:ext cx="5556348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Porcentaje de dedicación a actividades de profesores (horas)</a:t>
                </a:r>
              </a:p>
            </p:txBody>
          </p:sp>
        </p:grpSp>
        <p:sp>
          <p:nvSpPr>
            <p:cNvPr id="19" name="41 Rectángulo redondeado">
              <a:extLst>
                <a:ext uri="{FF2B5EF4-FFF2-40B4-BE49-F238E27FC236}">
                  <a16:creationId xmlns="" xmlns:a16="http://schemas.microsoft.com/office/drawing/2014/main" id="{E9325740-3F22-4680-9086-22A1FF0CBB49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0" name="54 Rectángulo redondeado">
              <a:extLst>
                <a:ext uri="{FF2B5EF4-FFF2-40B4-BE49-F238E27FC236}">
                  <a16:creationId xmlns="" xmlns:a16="http://schemas.microsoft.com/office/drawing/2014/main" id="{CF796901-D610-4669-9E86-C68773465B2D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54 Rectángulo redondeado">
              <a:extLst>
                <a:ext uri="{FF2B5EF4-FFF2-40B4-BE49-F238E27FC236}">
                  <a16:creationId xmlns="" xmlns:a16="http://schemas.microsoft.com/office/drawing/2014/main" id="{4674407B-585D-4B47-9586-736FD0C6A0C2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05681095-D7BF-41F8-841F-885E00A5AC57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F50E2853-51C0-4FFA-8030-9131FA0390DE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54 Rectángulo redondeado">
              <a:extLst>
                <a:ext uri="{FF2B5EF4-FFF2-40B4-BE49-F238E27FC236}">
                  <a16:creationId xmlns="" xmlns:a16="http://schemas.microsoft.com/office/drawing/2014/main" id="{6C5D965C-2059-4B24-9AB0-200CAE5BBEFD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54 Rectángulo redondeado">
              <a:extLst>
                <a:ext uri="{FF2B5EF4-FFF2-40B4-BE49-F238E27FC236}">
                  <a16:creationId xmlns="" xmlns:a16="http://schemas.microsoft.com/office/drawing/2014/main" id="{72934F98-7887-4340-B2DD-51AF7E7BF107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7" name="Gráfico 26">
            <a:extLst>
              <a:ext uri="{FF2B5EF4-FFF2-40B4-BE49-F238E27FC236}">
                <a16:creationId xmlns="" xmlns:a16="http://schemas.microsoft.com/office/drawing/2014/main" id="{73A465A4-2C27-41B3-A1E7-064843B63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244049"/>
              </p:ext>
            </p:extLst>
          </p:nvPr>
        </p:nvGraphicFramePr>
        <p:xfrm>
          <a:off x="1418976" y="1751869"/>
          <a:ext cx="9874537" cy="477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Abrir llave 1">
            <a:extLst>
              <a:ext uri="{FF2B5EF4-FFF2-40B4-BE49-F238E27FC236}">
                <a16:creationId xmlns="" xmlns:a16="http://schemas.microsoft.com/office/drawing/2014/main" id="{FF269203-13F0-49E2-B5F2-3C04322BDF45}"/>
              </a:ext>
            </a:extLst>
          </p:cNvPr>
          <p:cNvSpPr/>
          <p:nvPr/>
        </p:nvSpPr>
        <p:spPr>
          <a:xfrm rot="5400000">
            <a:off x="4223576" y="-409121"/>
            <a:ext cx="261610" cy="4401322"/>
          </a:xfrm>
          <a:prstGeom prst="leftBrac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5E72A150-4943-4615-B87B-F4A0B0A08EC9}"/>
              </a:ext>
            </a:extLst>
          </p:cNvPr>
          <p:cNvCxnSpPr>
            <a:cxnSpLocks/>
          </p:cNvCxnSpPr>
          <p:nvPr/>
        </p:nvCxnSpPr>
        <p:spPr>
          <a:xfrm flipV="1">
            <a:off x="6647590" y="1456676"/>
            <a:ext cx="0" cy="3974917"/>
          </a:xfrm>
          <a:prstGeom prst="line">
            <a:avLst/>
          </a:prstGeom>
          <a:ln w="25400">
            <a:solidFill>
              <a:srgbClr val="EF27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rir llave 27">
            <a:extLst>
              <a:ext uri="{FF2B5EF4-FFF2-40B4-BE49-F238E27FC236}">
                <a16:creationId xmlns="" xmlns:a16="http://schemas.microsoft.com/office/drawing/2014/main" id="{516731FB-AFC8-4ACD-931C-CE9DC3B7E7FF}"/>
              </a:ext>
            </a:extLst>
          </p:cNvPr>
          <p:cNvSpPr/>
          <p:nvPr/>
        </p:nvSpPr>
        <p:spPr>
          <a:xfrm rot="5400000">
            <a:off x="8817254" y="-411706"/>
            <a:ext cx="261610" cy="4401322"/>
          </a:xfrm>
          <a:prstGeom prst="leftBrac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565D8427-46F9-4FBD-8AAE-0DE693E4ECDC}"/>
              </a:ext>
            </a:extLst>
          </p:cNvPr>
          <p:cNvGrpSpPr/>
          <p:nvPr/>
        </p:nvGrpSpPr>
        <p:grpSpPr>
          <a:xfrm>
            <a:off x="2836552" y="5447089"/>
            <a:ext cx="818853" cy="436458"/>
            <a:chOff x="3005263" y="5369599"/>
            <a:chExt cx="822818" cy="436458"/>
          </a:xfrm>
        </p:grpSpPr>
        <p:sp>
          <p:nvSpPr>
            <p:cNvPr id="29" name="Rectángulo 28">
              <a:extLst>
                <a:ext uri="{FF2B5EF4-FFF2-40B4-BE49-F238E27FC236}">
                  <a16:creationId xmlns="" xmlns:a16="http://schemas.microsoft.com/office/drawing/2014/main" id="{364D4C41-FAA7-459E-B99C-CFBC4851674F}"/>
                </a:ext>
              </a:extLst>
            </p:cNvPr>
            <p:cNvSpPr/>
            <p:nvPr/>
          </p:nvSpPr>
          <p:spPr>
            <a:xfrm>
              <a:off x="3005263" y="5544447"/>
              <a:ext cx="822818" cy="261610"/>
            </a:xfrm>
            <a:prstGeom prst="rect">
              <a:avLst/>
            </a:prstGeom>
            <a:noFill/>
            <a:ln w="222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22.029</a:t>
              </a:r>
              <a:endParaRPr lang="es-CO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="" xmlns:a16="http://schemas.microsoft.com/office/drawing/2014/main" id="{9ED78A31-F0CF-4970-AAE6-612884D8EC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168" y="5369599"/>
              <a:ext cx="0" cy="174848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>
            <a:extLst>
              <a:ext uri="{FF2B5EF4-FFF2-40B4-BE49-F238E27FC236}">
                <a16:creationId xmlns="" xmlns:a16="http://schemas.microsoft.com/office/drawing/2014/main" id="{45A89D83-30A5-48F2-9F2F-19DC751C6CA7}"/>
              </a:ext>
            </a:extLst>
          </p:cNvPr>
          <p:cNvGrpSpPr/>
          <p:nvPr/>
        </p:nvGrpSpPr>
        <p:grpSpPr>
          <a:xfrm>
            <a:off x="5070402" y="5444509"/>
            <a:ext cx="818853" cy="436458"/>
            <a:chOff x="3005263" y="5369599"/>
            <a:chExt cx="822818" cy="436458"/>
          </a:xfrm>
        </p:grpSpPr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5ABB118C-FD4E-4DA4-93B3-E0EBE15070CD}"/>
                </a:ext>
              </a:extLst>
            </p:cNvPr>
            <p:cNvSpPr/>
            <p:nvPr/>
          </p:nvSpPr>
          <p:spPr>
            <a:xfrm>
              <a:off x="3005263" y="5544447"/>
              <a:ext cx="822818" cy="261610"/>
            </a:xfrm>
            <a:prstGeom prst="rect">
              <a:avLst/>
            </a:prstGeom>
            <a:noFill/>
            <a:ln w="222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5.518</a:t>
              </a:r>
              <a:endParaRPr lang="es-CO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D26C1F94-5D25-4F30-B744-3490C9212A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168" y="5369599"/>
              <a:ext cx="0" cy="174848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o 34">
            <a:extLst>
              <a:ext uri="{FF2B5EF4-FFF2-40B4-BE49-F238E27FC236}">
                <a16:creationId xmlns="" xmlns:a16="http://schemas.microsoft.com/office/drawing/2014/main" id="{3C96E3B6-841C-4C73-9FA0-3AE734B7ADAC}"/>
              </a:ext>
            </a:extLst>
          </p:cNvPr>
          <p:cNvGrpSpPr/>
          <p:nvPr/>
        </p:nvGrpSpPr>
        <p:grpSpPr>
          <a:xfrm>
            <a:off x="7381383" y="5441930"/>
            <a:ext cx="818853" cy="436458"/>
            <a:chOff x="3005263" y="5369599"/>
            <a:chExt cx="822818" cy="436458"/>
          </a:xfrm>
        </p:grpSpPr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A1D5023E-92F8-48D5-A907-CE59B8FA91C3}"/>
                </a:ext>
              </a:extLst>
            </p:cNvPr>
            <p:cNvSpPr/>
            <p:nvPr/>
          </p:nvSpPr>
          <p:spPr>
            <a:xfrm>
              <a:off x="3005263" y="5544447"/>
              <a:ext cx="822818" cy="261610"/>
            </a:xfrm>
            <a:prstGeom prst="rect">
              <a:avLst/>
            </a:prstGeom>
            <a:noFill/>
            <a:ln w="222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2.659</a:t>
              </a:r>
              <a:endParaRPr lang="es-CO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F846F2A5-DC4E-45A1-BE41-5CCD6738AA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168" y="5369599"/>
              <a:ext cx="0" cy="174848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o 39">
            <a:extLst>
              <a:ext uri="{FF2B5EF4-FFF2-40B4-BE49-F238E27FC236}">
                <a16:creationId xmlns="" xmlns:a16="http://schemas.microsoft.com/office/drawing/2014/main" id="{E23905AB-642D-4DA3-B388-8AD4C1200C67}"/>
              </a:ext>
            </a:extLst>
          </p:cNvPr>
          <p:cNvGrpSpPr/>
          <p:nvPr/>
        </p:nvGrpSpPr>
        <p:grpSpPr>
          <a:xfrm>
            <a:off x="9615241" y="5439347"/>
            <a:ext cx="818853" cy="436458"/>
            <a:chOff x="3005263" y="5369599"/>
            <a:chExt cx="822818" cy="436458"/>
          </a:xfrm>
        </p:grpSpPr>
        <p:sp>
          <p:nvSpPr>
            <p:cNvPr id="41" name="Rectángulo 40">
              <a:extLst>
                <a:ext uri="{FF2B5EF4-FFF2-40B4-BE49-F238E27FC236}">
                  <a16:creationId xmlns="" xmlns:a16="http://schemas.microsoft.com/office/drawing/2014/main" id="{E4353205-8BE1-44F5-A8FF-3D91C69234E6}"/>
                </a:ext>
              </a:extLst>
            </p:cNvPr>
            <p:cNvSpPr/>
            <p:nvPr/>
          </p:nvSpPr>
          <p:spPr>
            <a:xfrm>
              <a:off x="3005263" y="5544447"/>
              <a:ext cx="822818" cy="261610"/>
            </a:xfrm>
            <a:prstGeom prst="rect">
              <a:avLst/>
            </a:prstGeom>
            <a:noFill/>
            <a:ln w="222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12.273</a:t>
              </a:r>
              <a:endParaRPr lang="es-CO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2" name="Conector recto 41">
              <a:extLst>
                <a:ext uri="{FF2B5EF4-FFF2-40B4-BE49-F238E27FC236}">
                  <a16:creationId xmlns="" xmlns:a16="http://schemas.microsoft.com/office/drawing/2014/main" id="{BFB19F72-DDDD-4962-8F31-5FCD0F4EC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4168" y="5369599"/>
              <a:ext cx="0" cy="174848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ángulo 43">
            <a:extLst>
              <a:ext uri="{FF2B5EF4-FFF2-40B4-BE49-F238E27FC236}">
                <a16:creationId xmlns="" xmlns:a16="http://schemas.microsoft.com/office/drawing/2014/main" id="{1E8BD367-AD9D-472E-A8B6-D9BB356FAEE4}"/>
              </a:ext>
            </a:extLst>
          </p:cNvPr>
          <p:cNvSpPr/>
          <p:nvPr/>
        </p:nvSpPr>
        <p:spPr>
          <a:xfrm>
            <a:off x="2972136" y="1163100"/>
            <a:ext cx="2764494" cy="343515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Cátedra y Ocasionales</a:t>
            </a:r>
            <a:endParaRPr lang="es-CO" sz="1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="" xmlns:a16="http://schemas.microsoft.com/office/drawing/2014/main" id="{294DA530-B075-429F-8CD7-56E7FEBD9070}"/>
              </a:ext>
            </a:extLst>
          </p:cNvPr>
          <p:cNvSpPr/>
          <p:nvPr/>
        </p:nvSpPr>
        <p:spPr>
          <a:xfrm>
            <a:off x="7565814" y="1160520"/>
            <a:ext cx="2764494" cy="343515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Planta</a:t>
            </a:r>
            <a:endParaRPr lang="es-CO" sz="1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10" y="6347148"/>
            <a:ext cx="4351363" cy="6257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9288604-F7A6-4961-9A11-9DBFBA902100}"/>
              </a:ext>
            </a:extLst>
          </p:cNvPr>
          <p:cNvSpPr txBox="1"/>
          <p:nvPr/>
        </p:nvSpPr>
        <p:spPr>
          <a:xfrm>
            <a:off x="1017115" y="622833"/>
            <a:ext cx="1081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Número de artículos, libros y capítulos de libros reconocidos en las últimas 3 convocatorias de Colciencias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A90BFC4A-8970-4D85-988B-A01E6C114F3E}"/>
              </a:ext>
            </a:extLst>
          </p:cNvPr>
          <p:cNvGrpSpPr/>
          <p:nvPr/>
        </p:nvGrpSpPr>
        <p:grpSpPr>
          <a:xfrm>
            <a:off x="840167" y="127422"/>
            <a:ext cx="7697340" cy="365584"/>
            <a:chOff x="844233" y="127422"/>
            <a:chExt cx="7734603" cy="365584"/>
          </a:xfrm>
        </p:grpSpPr>
        <p:grpSp>
          <p:nvGrpSpPr>
            <p:cNvPr id="18" name="6 Grupo">
              <a:extLst>
                <a:ext uri="{FF2B5EF4-FFF2-40B4-BE49-F238E27FC236}">
                  <a16:creationId xmlns="" xmlns:a16="http://schemas.microsoft.com/office/drawing/2014/main" id="{EA2BFBBE-0E4D-42C3-8321-4FF0F45AFE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37" name="38 Redondear rectángulo de esquina del mismo lado">
                <a:extLst>
                  <a:ext uri="{FF2B5EF4-FFF2-40B4-BE49-F238E27FC236}">
                    <a16:creationId xmlns="" xmlns:a16="http://schemas.microsoft.com/office/drawing/2014/main" id="{67916FD8-C02C-4872-86F0-1CD227AE955B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dondear rectángulo de esquina del mismo lado 4">
                <a:extLst>
                  <a:ext uri="{FF2B5EF4-FFF2-40B4-BE49-F238E27FC236}">
                    <a16:creationId xmlns="" xmlns:a16="http://schemas.microsoft.com/office/drawing/2014/main" id="{037B2FFF-7483-423E-96C2-C741FFF9525B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Producci</a:t>
                </a:r>
                <a:r>
                  <a:rPr lang="es-ES" sz="200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ón</a:t>
                </a: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académica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9" name="41 Rectángulo redondeado">
              <a:extLst>
                <a:ext uri="{FF2B5EF4-FFF2-40B4-BE49-F238E27FC236}">
                  <a16:creationId xmlns="" xmlns:a16="http://schemas.microsoft.com/office/drawing/2014/main" id="{C11392F8-A357-4529-BEE9-0DF5E5DB541D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0" name="54 Rectángulo redondeado">
              <a:extLst>
                <a:ext uri="{FF2B5EF4-FFF2-40B4-BE49-F238E27FC236}">
                  <a16:creationId xmlns="" xmlns:a16="http://schemas.microsoft.com/office/drawing/2014/main" id="{0DCDD8DE-659A-46A1-B396-98CD6095B1A9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54 Rectángulo redondeado">
              <a:extLst>
                <a:ext uri="{FF2B5EF4-FFF2-40B4-BE49-F238E27FC236}">
                  <a16:creationId xmlns="" xmlns:a16="http://schemas.microsoft.com/office/drawing/2014/main" id="{523A6925-2DB8-46EA-BBDE-C66134359810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712EB116-1BEA-4D93-8326-C4D2B16E0605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35E9AD4D-8D9F-4695-9A69-436BE9CF4183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54 Rectángulo redondeado">
              <a:extLst>
                <a:ext uri="{FF2B5EF4-FFF2-40B4-BE49-F238E27FC236}">
                  <a16:creationId xmlns="" xmlns:a16="http://schemas.microsoft.com/office/drawing/2014/main" id="{C427A7A4-FBC1-464E-B467-B234AB2C5DB4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54 Rectángulo redondeado">
              <a:extLst>
                <a:ext uri="{FF2B5EF4-FFF2-40B4-BE49-F238E27FC236}">
                  <a16:creationId xmlns="" xmlns:a16="http://schemas.microsoft.com/office/drawing/2014/main" id="{4E80307F-FE58-45D1-B993-72BC538233C8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B22D6674-7410-41D8-B130-5208C1AECBBD}"/>
              </a:ext>
            </a:extLst>
          </p:cNvPr>
          <p:cNvSpPr txBox="1"/>
          <p:nvPr/>
        </p:nvSpPr>
        <p:spPr>
          <a:xfrm>
            <a:off x="1530471" y="6261438"/>
            <a:ext cx="10243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Observatorio Colombiano de Ciencia y Tecnología (Colciencias) – MIDE (MEN)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="" xmlns:a16="http://schemas.microsoft.com/office/drawing/2014/main" id="{B7BC3C24-FA3A-46DC-B405-412F97701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276340"/>
              </p:ext>
            </p:extLst>
          </p:nvPr>
        </p:nvGraphicFramePr>
        <p:xfrm>
          <a:off x="1532587" y="1060431"/>
          <a:ext cx="9783004" cy="506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Llamada rectangular redondeada 4"/>
          <p:cNvSpPr/>
          <p:nvPr/>
        </p:nvSpPr>
        <p:spPr>
          <a:xfrm>
            <a:off x="9851477" y="1265558"/>
            <a:ext cx="2175680" cy="1172304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39288604-F7A6-4961-9A11-9DBFBA902100}"/>
              </a:ext>
            </a:extLst>
          </p:cNvPr>
          <p:cNvSpPr txBox="1"/>
          <p:nvPr/>
        </p:nvSpPr>
        <p:spPr>
          <a:xfrm>
            <a:off x="9914695" y="1360647"/>
            <a:ext cx="2049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s-CO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¿Qué sucede con el impacto y la citación de la producción académica?</a:t>
            </a:r>
          </a:p>
        </p:txBody>
      </p:sp>
    </p:spTree>
    <p:extLst>
      <p:ext uri="{BB962C8B-B14F-4D97-AF65-F5344CB8AC3E}">
        <p14:creationId xmlns:p14="http://schemas.microsoft.com/office/powerpoint/2010/main" val="80880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A2997CE-CCD9-4F25-9D18-638437D0A45F}"/>
              </a:ext>
            </a:extLst>
          </p:cNvPr>
          <p:cNvSpPr/>
          <p:nvPr/>
        </p:nvSpPr>
        <p:spPr>
          <a:xfrm>
            <a:off x="1" y="1222744"/>
            <a:ext cx="12133263" cy="4380614"/>
          </a:xfrm>
          <a:prstGeom prst="rect">
            <a:avLst/>
          </a:prstGeom>
          <a:solidFill>
            <a:srgbClr val="114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569174" cy="68652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5C4CEA29-04A0-4BE3-9880-65D4C2C0FCB2}"/>
              </a:ext>
            </a:extLst>
          </p:cNvPr>
          <p:cNvGrpSpPr/>
          <p:nvPr/>
        </p:nvGrpSpPr>
        <p:grpSpPr>
          <a:xfrm>
            <a:off x="3245648" y="2700675"/>
            <a:ext cx="6722961" cy="1446029"/>
            <a:chOff x="3261360" y="2700671"/>
            <a:chExt cx="6755505" cy="1446029"/>
          </a:xfrm>
        </p:grpSpPr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9EFD4B32-327F-4F25-8A46-50B4D07A72F7}"/>
                </a:ext>
              </a:extLst>
            </p:cNvPr>
            <p:cNvSpPr txBox="1"/>
            <p:nvPr/>
          </p:nvSpPr>
          <p:spPr>
            <a:xfrm>
              <a:off x="3725765" y="2832435"/>
              <a:ext cx="572411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es-ES_tradnl" sz="3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Algunas observaciones </a:t>
              </a:r>
            </a:p>
            <a:p>
              <a:pPr lvl="0" algn="ctr">
                <a:defRPr/>
              </a:pPr>
              <a:r>
                <a:rPr lang="es-ES_tradnl" sz="3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sobre el modelo actual</a:t>
              </a:r>
            </a:p>
          </p:txBody>
        </p:sp>
        <p:cxnSp>
          <p:nvCxnSpPr>
            <p:cNvPr id="4" name="Conector recto 3">
              <a:extLst>
                <a:ext uri="{FF2B5EF4-FFF2-40B4-BE49-F238E27FC236}">
                  <a16:creationId xmlns="" xmlns:a16="http://schemas.microsoft.com/office/drawing/2014/main" id="{0BEB5D64-FC45-40D4-B64F-D0E1052336CE}"/>
                </a:ext>
              </a:extLst>
            </p:cNvPr>
            <p:cNvCxnSpPr>
              <a:cxnSpLocks/>
            </p:cNvCxnSpPr>
            <p:nvPr/>
          </p:nvCxnSpPr>
          <p:spPr>
            <a:xfrm>
              <a:off x="3261360" y="2700671"/>
              <a:ext cx="675550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="" xmlns:a16="http://schemas.microsoft.com/office/drawing/2014/main" id="{1C20D40F-A192-4E07-85C3-85A2A3AC5E54}"/>
                </a:ext>
              </a:extLst>
            </p:cNvPr>
            <p:cNvCxnSpPr>
              <a:cxnSpLocks/>
            </p:cNvCxnSpPr>
            <p:nvPr/>
          </p:nvCxnSpPr>
          <p:spPr>
            <a:xfrm>
              <a:off x="3261360" y="4146700"/>
              <a:ext cx="675550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60DF7C2-FAEF-40A5-A7A5-96B51A1C6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B0CBE848-3A91-4C40-A53F-CF352B7C6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185393"/>
            <a:ext cx="4351363" cy="625790"/>
          </a:xfrm>
          <a:prstGeom prst="rect">
            <a:avLst/>
          </a:prstGeom>
        </p:spPr>
      </p:pic>
      <p:sp>
        <p:nvSpPr>
          <p:cNvPr id="26" name="Shape 499">
            <a:extLst>
              <a:ext uri="{FF2B5EF4-FFF2-40B4-BE49-F238E27FC236}">
                <a16:creationId xmlns="" xmlns:a16="http://schemas.microsoft.com/office/drawing/2014/main" id="{5E3C12FE-0101-43CA-A1EF-E4A8B16144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25323" y="-498941"/>
            <a:ext cx="3719204" cy="5891217"/>
          </a:xfrm>
          <a:prstGeom prst="rect">
            <a:avLst/>
          </a:prstGeom>
          <a:solidFill>
            <a:srgbClr val="FFC00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CO" sz="18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0268D6CC-A7D7-4D8C-9460-0F8EE4FB00F8}"/>
              </a:ext>
            </a:extLst>
          </p:cNvPr>
          <p:cNvGrpSpPr/>
          <p:nvPr/>
        </p:nvGrpSpPr>
        <p:grpSpPr>
          <a:xfrm>
            <a:off x="1284015" y="587071"/>
            <a:ext cx="10653031" cy="3879600"/>
            <a:chOff x="1290227" y="1249680"/>
            <a:chExt cx="10704603" cy="3879600"/>
          </a:xfrm>
        </p:grpSpPr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ACF6EC54-7BDF-4EC9-AD55-D658B03DA7BC}"/>
                </a:ext>
              </a:extLst>
            </p:cNvPr>
            <p:cNvSpPr/>
            <p:nvPr/>
          </p:nvSpPr>
          <p:spPr>
            <a:xfrm>
              <a:off x="1290227" y="1706879"/>
              <a:ext cx="3979758" cy="2790039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 b="1" dirty="0">
                  <a:latin typeface="Segoe UI"/>
                  <a:cs typeface="Segoe UI"/>
                </a:rPr>
                <a:t>Acuerdo por lo Superior 2034</a:t>
              </a:r>
            </a:p>
          </p:txBody>
        </p:sp>
        <p:sp>
          <p:nvSpPr>
            <p:cNvPr id="32" name="Rectángulo 6">
              <a:extLst>
                <a:ext uri="{FF2B5EF4-FFF2-40B4-BE49-F238E27FC236}">
                  <a16:creationId xmlns="" xmlns:a16="http://schemas.microsoft.com/office/drawing/2014/main" id="{D2A4F596-A301-49B3-AD68-90343F688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279" y="1343628"/>
              <a:ext cx="5708551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None/>
              </a:pPr>
              <a:r>
                <a:rPr lang="en-US" altLang="es-CO" sz="1600" b="1" u="sng" dirty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  <a:sym typeface="Quattrocento Sans"/>
                </a:rPr>
                <a:t>Para el Investigador: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Font typeface="Courier New" panose="02070309020205020404" pitchFamily="49" charset="0"/>
                <a:buChar char="o"/>
              </a:pPr>
              <a:r>
                <a:rPr lang="es-ES" altLang="es-CO" sz="1600" b="1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Carrera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 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  <a:sym typeface="Wingdings" panose="05000000000000000000" pitchFamily="2" charset="2"/>
                </a:rPr>
                <a:t> 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Ausencia de carrera de investigador.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Font typeface="Courier New" panose="02070309020205020404" pitchFamily="49" charset="0"/>
                <a:buChar char="o"/>
              </a:pPr>
              <a:r>
                <a:rPr lang="es-ES" altLang="es-CO" sz="1600" b="1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Estímulos 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  <a:sym typeface="Wingdings" panose="05000000000000000000" pitchFamily="2" charset="2"/>
                </a:rPr>
                <a:t> 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Falta de estos a largo plazo 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  <a:sym typeface="Wingdings" panose="05000000000000000000" pitchFamily="2" charset="2"/>
                </a:rPr>
                <a:t>(Público y Privado).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Font typeface="Courier New" panose="02070309020205020404" pitchFamily="49" charset="0"/>
                <a:buChar char="o"/>
              </a:pPr>
              <a:r>
                <a:rPr lang="es-ES" altLang="es-CO" sz="1600" b="1" dirty="0">
                  <a:solidFill>
                    <a:srgbClr val="002060"/>
                  </a:solidFill>
                  <a:latin typeface="Segoe UI" charset="0"/>
                  <a:cs typeface="Segoe UI" charset="0"/>
                  <a:sym typeface="Wingdings" panose="05000000000000000000" pitchFamily="2" charset="2"/>
                </a:rPr>
                <a:t>Limitantes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  <a:sym typeface="Wingdings" panose="05000000000000000000" pitchFamily="2" charset="2"/>
                </a:rPr>
                <a:t>  En el proyecto de vida.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Font typeface="Courier New" panose="02070309020205020404" pitchFamily="49" charset="0"/>
                <a:buChar char="o"/>
              </a:pPr>
              <a:endParaRPr lang="es-ES" altLang="es-CO" sz="1600" dirty="0">
                <a:solidFill>
                  <a:srgbClr val="002060"/>
                </a:solidFill>
                <a:latin typeface="Segoe UI" charset="0"/>
                <a:cs typeface="Segoe UI" charset="0"/>
                <a:sym typeface="Wingdings" panose="05000000000000000000" pitchFamily="2" charset="2"/>
              </a:endParaRPr>
            </a:p>
            <a:p>
              <a:pPr marL="0" indent="0"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None/>
              </a:pPr>
              <a:r>
                <a:rPr lang="en-US" altLang="es-CO" sz="1600" b="1" u="sng" dirty="0">
                  <a:solidFill>
                    <a:srgbClr val="002060"/>
                  </a:solidFill>
                  <a:latin typeface="Segoe UI" pitchFamily="34" charset="0"/>
                  <a:cs typeface="Segoe UI" pitchFamily="34" charset="0"/>
                  <a:sym typeface="Quattrocento Sans"/>
                </a:rPr>
                <a:t>El Sistema Educativo: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Font typeface="Courier New" panose="02070309020205020404" pitchFamily="49" charset="0"/>
                <a:buChar char="o"/>
              </a:pPr>
              <a:r>
                <a:rPr lang="es-ES" altLang="es-CO" sz="1600" b="1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Presenta asimetrías en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 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  <a:sym typeface="Wingdings" panose="05000000000000000000" pitchFamily="2" charset="2"/>
                </a:rPr>
                <a:t> C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ontratación, remuneración, ascenso, escalafón, cargas académicas.</a:t>
              </a:r>
            </a:p>
            <a:p>
              <a:pPr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Font typeface="Courier New" panose="02070309020205020404" pitchFamily="49" charset="0"/>
                <a:buChar char="o"/>
              </a:pPr>
              <a:r>
                <a:rPr lang="es-ES" altLang="es-CO" sz="1600" b="1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Marco Jurídico 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  <a:sym typeface="Wingdings" panose="05000000000000000000" pitchFamily="2" charset="2"/>
                </a:rPr>
                <a:t> 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 Las universidades tienen la potestad de definir procesos de contratación y otros.</a:t>
              </a:r>
              <a:endParaRPr lang="es-ES" altLang="es-CO" sz="1600" dirty="0">
                <a:solidFill>
                  <a:srgbClr val="002060"/>
                </a:solidFill>
                <a:latin typeface="Segoe UI" charset="0"/>
                <a:cs typeface="Segoe UI" charset="0"/>
                <a:sym typeface="Wingdings" panose="05000000000000000000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Font typeface="Courier New" panose="02070309020205020404" pitchFamily="49" charset="0"/>
                <a:buChar char="o"/>
              </a:pPr>
              <a:r>
                <a:rPr lang="es-ES" altLang="es-CO" sz="1600" b="1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Herramientas de Trabajo para el Profesor </a:t>
              </a:r>
              <a:r>
                <a:rPr lang="es-ES" altLang="es-CO" sz="1600" dirty="0">
                  <a:solidFill>
                    <a:srgbClr val="002060"/>
                  </a:solidFill>
                  <a:latin typeface="Segoe UI" charset="0"/>
                  <a:cs typeface="Segoe UI" charset="0"/>
                  <a:sym typeface="Wingdings" panose="05000000000000000000" pitchFamily="2" charset="2"/>
                </a:rPr>
                <a:t> En algunos casos se tienen condiciones precarias en cuanto a dotación, vinculación, acceso a equipos de cómputo, entre otros.</a:t>
              </a:r>
              <a:endParaRPr lang="es-ES" altLang="es-CO" sz="1600" dirty="0">
                <a:solidFill>
                  <a:srgbClr val="002060"/>
                </a:solidFill>
                <a:latin typeface="Segoe UI" charset="0"/>
                <a:cs typeface="Segoe UI" charset="0"/>
              </a:endParaRPr>
            </a:p>
          </p:txBody>
        </p:sp>
        <p:sp>
          <p:nvSpPr>
            <p:cNvPr id="35" name="Forma libre 30">
              <a:extLst>
                <a:ext uri="{FF2B5EF4-FFF2-40B4-BE49-F238E27FC236}">
                  <a16:creationId xmlns="" xmlns:a16="http://schemas.microsoft.com/office/drawing/2014/main" id="{452FD33D-58C5-4ED8-BA11-B9B2A318D861}"/>
                </a:ext>
              </a:extLst>
            </p:cNvPr>
            <p:cNvSpPr/>
            <p:nvPr/>
          </p:nvSpPr>
          <p:spPr>
            <a:xfrm>
              <a:off x="5272638" y="1249680"/>
              <a:ext cx="935385" cy="3719205"/>
            </a:xfrm>
            <a:custGeom>
              <a:avLst/>
              <a:gdLst>
                <a:gd name="connsiteX0" fmla="*/ 3060 w 981070"/>
                <a:gd name="connsiteY0" fmla="*/ 365760 h 3045349"/>
                <a:gd name="connsiteX1" fmla="*/ 3060 w 981070"/>
                <a:gd name="connsiteY1" fmla="*/ 365760 h 3045349"/>
                <a:gd name="connsiteX2" fmla="*/ 981070 w 981070"/>
                <a:gd name="connsiteY2" fmla="*/ 0 h 3045349"/>
                <a:gd name="connsiteX3" fmla="*/ 965167 w 981070"/>
                <a:gd name="connsiteY3" fmla="*/ 3045349 h 3045349"/>
                <a:gd name="connsiteX4" fmla="*/ 3060 w 981070"/>
                <a:gd name="connsiteY4" fmla="*/ 2655736 h 3045349"/>
                <a:gd name="connsiteX5" fmla="*/ 3060 w 981070"/>
                <a:gd name="connsiteY5" fmla="*/ 365760 h 304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070" h="3045349">
                  <a:moveTo>
                    <a:pt x="3060" y="365760"/>
                  </a:moveTo>
                  <a:lnTo>
                    <a:pt x="3060" y="365760"/>
                  </a:lnTo>
                  <a:lnTo>
                    <a:pt x="981070" y="0"/>
                  </a:lnTo>
                  <a:lnTo>
                    <a:pt x="965167" y="3045349"/>
                  </a:lnTo>
                  <a:lnTo>
                    <a:pt x="3060" y="2655736"/>
                  </a:lnTo>
                  <a:cubicBezTo>
                    <a:pt x="409" y="1892411"/>
                    <a:pt x="-2241" y="1129085"/>
                    <a:pt x="3060" y="36576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6644F549-7D61-4682-9186-B4E6F683162F}"/>
              </a:ext>
            </a:extLst>
          </p:cNvPr>
          <p:cNvGrpSpPr/>
          <p:nvPr/>
        </p:nvGrpSpPr>
        <p:grpSpPr>
          <a:xfrm>
            <a:off x="840167" y="127422"/>
            <a:ext cx="7697340" cy="365584"/>
            <a:chOff x="844233" y="127422"/>
            <a:chExt cx="7734603" cy="365584"/>
          </a:xfrm>
        </p:grpSpPr>
        <p:grpSp>
          <p:nvGrpSpPr>
            <p:cNvPr id="37" name="6 Grupo">
              <a:extLst>
                <a:ext uri="{FF2B5EF4-FFF2-40B4-BE49-F238E27FC236}">
                  <a16:creationId xmlns="" xmlns:a16="http://schemas.microsoft.com/office/drawing/2014/main" id="{471B49D2-EE12-4C80-A15A-26B8B312C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48" name="38 Redondear rectángulo de esquina del mismo lado">
                <a:extLst>
                  <a:ext uri="{FF2B5EF4-FFF2-40B4-BE49-F238E27FC236}">
                    <a16:creationId xmlns="" xmlns:a16="http://schemas.microsoft.com/office/drawing/2014/main" id="{8DF1FA31-2C9A-476A-97FF-7014F3C5D579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Redondear rectángulo de esquina del mismo lado 4">
                <a:extLst>
                  <a:ext uri="{FF2B5EF4-FFF2-40B4-BE49-F238E27FC236}">
                    <a16:creationId xmlns="" xmlns:a16="http://schemas.microsoft.com/office/drawing/2014/main" id="{A7E61B15-2C9F-48E5-951F-161072F5B397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Observaciones al modelo actual</a:t>
                </a:r>
              </a:p>
            </p:txBody>
          </p:sp>
        </p:grpSp>
        <p:sp>
          <p:nvSpPr>
            <p:cNvPr id="38" name="41 Rectángulo redondeado">
              <a:extLst>
                <a:ext uri="{FF2B5EF4-FFF2-40B4-BE49-F238E27FC236}">
                  <a16:creationId xmlns="" xmlns:a16="http://schemas.microsoft.com/office/drawing/2014/main" id="{128F6791-FDCB-40B2-8A53-53CE24E896B9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39" name="54 Rectángulo redondeado">
              <a:extLst>
                <a:ext uri="{FF2B5EF4-FFF2-40B4-BE49-F238E27FC236}">
                  <a16:creationId xmlns="" xmlns:a16="http://schemas.microsoft.com/office/drawing/2014/main" id="{0E8BE288-AD2B-47B3-8846-5C74D4FB25DA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54 Rectángulo redondeado">
              <a:extLst>
                <a:ext uri="{FF2B5EF4-FFF2-40B4-BE49-F238E27FC236}">
                  <a16:creationId xmlns="" xmlns:a16="http://schemas.microsoft.com/office/drawing/2014/main" id="{F5D9D5A2-830F-4B70-905C-AD5268F50AEF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54 Rectángulo redondeado">
              <a:extLst>
                <a:ext uri="{FF2B5EF4-FFF2-40B4-BE49-F238E27FC236}">
                  <a16:creationId xmlns="" xmlns:a16="http://schemas.microsoft.com/office/drawing/2014/main" id="{AFC85F3A-6673-439A-AFB3-E6FF47E807F3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5" name="54 Rectángulo redondeado">
              <a:extLst>
                <a:ext uri="{FF2B5EF4-FFF2-40B4-BE49-F238E27FC236}">
                  <a16:creationId xmlns="" xmlns:a16="http://schemas.microsoft.com/office/drawing/2014/main" id="{D99956AF-FBEB-4CA2-A5FF-55E675BEC6E8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54 Rectángulo redondeado">
              <a:extLst>
                <a:ext uri="{FF2B5EF4-FFF2-40B4-BE49-F238E27FC236}">
                  <a16:creationId xmlns="" xmlns:a16="http://schemas.microsoft.com/office/drawing/2014/main" id="{603E59F2-87FB-409D-B1D6-C0C157E7FD81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7" name="54 Rectángulo redondeado">
              <a:extLst>
                <a:ext uri="{FF2B5EF4-FFF2-40B4-BE49-F238E27FC236}">
                  <a16:creationId xmlns="" xmlns:a16="http://schemas.microsoft.com/office/drawing/2014/main" id="{F40047EB-8D0A-4C4C-BD91-E628B5FE1F6E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Shape 499">
            <a:extLst>
              <a:ext uri="{FF2B5EF4-FFF2-40B4-BE49-F238E27FC236}">
                <a16:creationId xmlns="" xmlns:a16="http://schemas.microsoft.com/office/drawing/2014/main" id="{7E0D8FBA-CA61-A941-987A-31674C057A1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22682" y="-506321"/>
            <a:ext cx="3719204" cy="5891217"/>
          </a:xfrm>
          <a:prstGeom prst="rect">
            <a:avLst/>
          </a:prstGeom>
          <a:solidFill>
            <a:srgbClr val="FFC00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CO" sz="18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" name="Shape 499">
            <a:extLst>
              <a:ext uri="{FF2B5EF4-FFF2-40B4-BE49-F238E27FC236}">
                <a16:creationId xmlns="" xmlns:a16="http://schemas.microsoft.com/office/drawing/2014/main" id="{FD9EAF8F-46D5-FA4B-A74E-0EFD5C73D3D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42729" y="2447898"/>
            <a:ext cx="1879123" cy="5891217"/>
          </a:xfrm>
          <a:prstGeom prst="rect">
            <a:avLst/>
          </a:prstGeom>
          <a:solidFill>
            <a:srgbClr val="FFC00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CO" sz="18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4B48BE9D-57F6-A845-839D-ED44907DC5CC}"/>
              </a:ext>
            </a:extLst>
          </p:cNvPr>
          <p:cNvGrpSpPr/>
          <p:nvPr/>
        </p:nvGrpSpPr>
        <p:grpSpPr>
          <a:xfrm>
            <a:off x="1280928" y="4326455"/>
            <a:ext cx="10658082" cy="1986428"/>
            <a:chOff x="1290227" y="1706880"/>
            <a:chExt cx="10709678" cy="1986428"/>
          </a:xfrm>
        </p:grpSpPr>
        <p:sp>
          <p:nvSpPr>
            <p:cNvPr id="29" name="Rectángulo 28">
              <a:extLst>
                <a:ext uri="{FF2B5EF4-FFF2-40B4-BE49-F238E27FC236}">
                  <a16:creationId xmlns="" xmlns:a16="http://schemas.microsoft.com/office/drawing/2014/main" id="{AF476066-9D78-9F40-915F-4BABBA450574}"/>
                </a:ext>
              </a:extLst>
            </p:cNvPr>
            <p:cNvSpPr/>
            <p:nvPr/>
          </p:nvSpPr>
          <p:spPr>
            <a:xfrm>
              <a:off x="1290227" y="1706880"/>
              <a:ext cx="3979758" cy="1986428"/>
            </a:xfrm>
            <a:prstGeom prst="rect">
              <a:avLst/>
            </a:prstGeom>
            <a:solidFill>
              <a:srgbClr val="002060">
                <a:alpha val="9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CO" sz="2000" dirty="0"/>
            </a:p>
          </p:txBody>
        </p:sp>
        <p:sp>
          <p:nvSpPr>
            <p:cNvPr id="30" name="Rectángulo 6">
              <a:extLst>
                <a:ext uri="{FF2B5EF4-FFF2-40B4-BE49-F238E27FC236}">
                  <a16:creationId xmlns="" xmlns:a16="http://schemas.microsoft.com/office/drawing/2014/main" id="{BCBC0F21-74E8-7E42-AC26-8935194F4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352" y="2087324"/>
              <a:ext cx="5708553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None/>
              </a:pPr>
              <a:r>
                <a:rPr lang="es-ES" sz="1600" b="1" i="1" dirty="0"/>
                <a:t>Dar continuidad a la </a:t>
              </a:r>
              <a:r>
                <a:rPr lang="es-ES" sz="1600" b="1" i="1" dirty="0" err="1"/>
                <a:t>Comisión</a:t>
              </a:r>
              <a:r>
                <a:rPr lang="es-ES" sz="1600" b="1" i="1" dirty="0"/>
                <a:t> para la </a:t>
              </a:r>
              <a:r>
                <a:rPr lang="es-ES" sz="1600" b="1" i="1" dirty="0" err="1"/>
                <a:t>revisión</a:t>
              </a:r>
              <a:r>
                <a:rPr lang="es-ES" sz="1600" b="1" i="1" dirty="0"/>
                <a:t> integral del Decreto 1279 de 2002, en la cual participan ASPU, el Ministerio de </a:t>
              </a:r>
              <a:r>
                <a:rPr lang="es-ES" sz="1600" b="1" i="1" dirty="0" err="1"/>
                <a:t>Educación</a:t>
              </a:r>
              <a:r>
                <a:rPr lang="es-ES" sz="1600" b="1" i="1" dirty="0"/>
                <a:t> Nacional, el Ministerio del Trabajo, Ministerio de Hacienda y </a:t>
              </a:r>
              <a:r>
                <a:rPr lang="es-ES" sz="1600" b="1" i="1" dirty="0" err="1"/>
                <a:t>Crédito</a:t>
              </a:r>
              <a:r>
                <a:rPr lang="es-ES" sz="1600" b="1" i="1" dirty="0"/>
                <a:t> </a:t>
              </a:r>
              <a:r>
                <a:rPr lang="es-ES" sz="1600" b="1" i="1" dirty="0" err="1"/>
                <a:t>Público</a:t>
              </a:r>
              <a:r>
                <a:rPr lang="es-ES" sz="1600" b="1" i="1" dirty="0"/>
                <a:t>, el cual presentará un producto en el término de un </a:t>
              </a:r>
              <a:r>
                <a:rPr lang="es-ES" sz="1600" b="1" i="1" dirty="0" err="1"/>
                <a:t>año</a:t>
              </a:r>
              <a:r>
                <a:rPr lang="es-ES" sz="1600" b="1" i="1" dirty="0"/>
                <a:t>. </a:t>
              </a:r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="" xmlns:a16="http://schemas.microsoft.com/office/drawing/2014/main" id="{460C484D-A5DC-DB4E-B639-8CD6B65A331B}"/>
                </a:ext>
              </a:extLst>
            </p:cNvPr>
            <p:cNvSpPr/>
            <p:nvPr/>
          </p:nvSpPr>
          <p:spPr>
            <a:xfrm>
              <a:off x="5272638" y="1799421"/>
              <a:ext cx="935385" cy="1893886"/>
            </a:xfrm>
            <a:custGeom>
              <a:avLst/>
              <a:gdLst>
                <a:gd name="connsiteX0" fmla="*/ 3060 w 981070"/>
                <a:gd name="connsiteY0" fmla="*/ 365760 h 3045349"/>
                <a:gd name="connsiteX1" fmla="*/ 3060 w 981070"/>
                <a:gd name="connsiteY1" fmla="*/ 365760 h 3045349"/>
                <a:gd name="connsiteX2" fmla="*/ 981070 w 981070"/>
                <a:gd name="connsiteY2" fmla="*/ 0 h 3045349"/>
                <a:gd name="connsiteX3" fmla="*/ 965167 w 981070"/>
                <a:gd name="connsiteY3" fmla="*/ 3045349 h 3045349"/>
                <a:gd name="connsiteX4" fmla="*/ 3060 w 981070"/>
                <a:gd name="connsiteY4" fmla="*/ 2655736 h 3045349"/>
                <a:gd name="connsiteX5" fmla="*/ 3060 w 981070"/>
                <a:gd name="connsiteY5" fmla="*/ 365760 h 304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070" h="3045349">
                  <a:moveTo>
                    <a:pt x="3060" y="365760"/>
                  </a:moveTo>
                  <a:lnTo>
                    <a:pt x="3060" y="365760"/>
                  </a:lnTo>
                  <a:lnTo>
                    <a:pt x="981070" y="0"/>
                  </a:lnTo>
                  <a:lnTo>
                    <a:pt x="965167" y="3045349"/>
                  </a:lnTo>
                  <a:lnTo>
                    <a:pt x="3060" y="2655736"/>
                  </a:lnTo>
                  <a:cubicBezTo>
                    <a:pt x="409" y="1892411"/>
                    <a:pt x="-2241" y="1129085"/>
                    <a:pt x="3060" y="36576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/>
            </a:p>
          </p:txBody>
        </p:sp>
      </p:grpSp>
      <p:sp>
        <p:nvSpPr>
          <p:cNvPr id="33" name="Shape 499">
            <a:extLst>
              <a:ext uri="{FF2B5EF4-FFF2-40B4-BE49-F238E27FC236}">
                <a16:creationId xmlns="" xmlns:a16="http://schemas.microsoft.com/office/drawing/2014/main" id="{FCC144FF-0EF6-504B-88BE-3FCB1B2C219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142283" y="2420331"/>
            <a:ext cx="1865722" cy="5891217"/>
          </a:xfrm>
          <a:prstGeom prst="rect">
            <a:avLst/>
          </a:prstGeom>
          <a:solidFill>
            <a:srgbClr val="FFC000">
              <a:alpha val="3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CO" sz="18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83260" y="4904277"/>
            <a:ext cx="3665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Segoe UI"/>
                <a:cs typeface="Segoe UI"/>
              </a:rPr>
              <a:t>Pliego nacional de solicitudes de ASPU 2017</a:t>
            </a:r>
          </a:p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Segoe UI"/>
                <a:cs typeface="Segoe UI"/>
              </a:rPr>
              <a:t>Acuerdos y desacuerdos pactados</a:t>
            </a:r>
          </a:p>
        </p:txBody>
      </p:sp>
    </p:spTree>
    <p:extLst>
      <p:ext uri="{BB962C8B-B14F-4D97-AF65-F5344CB8AC3E}">
        <p14:creationId xmlns:p14="http://schemas.microsoft.com/office/powerpoint/2010/main" val="18698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43" name="Imagen 42">
            <a:extLst>
              <a:ext uri="{FF2B5EF4-FFF2-40B4-BE49-F238E27FC236}">
                <a16:creationId xmlns="" xmlns:a16="http://schemas.microsoft.com/office/drawing/2014/main" id="{B0CBE848-3A91-4C40-A53F-CF352B7C6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185393"/>
            <a:ext cx="4351363" cy="625790"/>
          </a:xfrm>
          <a:prstGeom prst="rect">
            <a:avLst/>
          </a:prstGeom>
        </p:spPr>
      </p:pic>
      <p:sp>
        <p:nvSpPr>
          <p:cNvPr id="26" name="Shape 499">
            <a:extLst>
              <a:ext uri="{FF2B5EF4-FFF2-40B4-BE49-F238E27FC236}">
                <a16:creationId xmlns="" xmlns:a16="http://schemas.microsoft.com/office/drawing/2014/main" id="{5E3C12FE-0101-43CA-A1EF-E4A8B161449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543999" y="605903"/>
            <a:ext cx="3153291" cy="589121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CO" sz="18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0268D6CC-A7D7-4D8C-9460-0F8EE4FB00F8}"/>
              </a:ext>
            </a:extLst>
          </p:cNvPr>
          <p:cNvGrpSpPr/>
          <p:nvPr/>
        </p:nvGrpSpPr>
        <p:grpSpPr>
          <a:xfrm>
            <a:off x="1284015" y="1994663"/>
            <a:ext cx="10653031" cy="3100320"/>
            <a:chOff x="1290227" y="1343628"/>
            <a:chExt cx="10704603" cy="3100320"/>
          </a:xfrm>
        </p:grpSpPr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ACF6EC54-7BDF-4EC9-AD55-D658B03DA7BC}"/>
                </a:ext>
              </a:extLst>
            </p:cNvPr>
            <p:cNvSpPr/>
            <p:nvPr/>
          </p:nvSpPr>
          <p:spPr>
            <a:xfrm>
              <a:off x="1290227" y="1682871"/>
              <a:ext cx="3979758" cy="2366883"/>
            </a:xfrm>
            <a:prstGeom prst="rect">
              <a:avLst/>
            </a:prstGeom>
            <a:solidFill>
              <a:srgbClr val="FDE6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CO" sz="2000" b="1" dirty="0">
                  <a:solidFill>
                    <a:schemeClr val="tx1"/>
                  </a:solidFill>
                </a:rPr>
                <a:t>Docencia, estatus, distinci</a:t>
              </a:r>
              <a:r>
                <a:rPr lang="es-ES" sz="2000" b="1" dirty="0" err="1">
                  <a:solidFill>
                    <a:schemeClr val="tx1"/>
                  </a:solidFill>
                </a:rPr>
                <a:t>ón</a:t>
              </a:r>
              <a:r>
                <a:rPr lang="es-ES" sz="2000" b="1" dirty="0">
                  <a:solidFill>
                    <a:schemeClr val="tx1"/>
                  </a:solidFill>
                </a:rPr>
                <a:t> y remuneración.</a:t>
              </a:r>
              <a:r>
                <a:rPr lang="es-CO" sz="2000" b="1" dirty="0">
                  <a:solidFill>
                    <a:schemeClr val="tx1"/>
                  </a:solidFill>
                </a:rPr>
                <a:t> Efectos perversos del 1279 sobre la función docente en universidades públicas </a:t>
              </a:r>
            </a:p>
            <a:p>
              <a:pPr algn="ctr"/>
              <a:r>
                <a:rPr lang="es-CO" sz="2000" b="1" dirty="0">
                  <a:solidFill>
                    <a:schemeClr val="tx1"/>
                  </a:solidFill>
                </a:rPr>
                <a:t>(Victor Manuel G</a:t>
              </a:r>
              <a:r>
                <a:rPr lang="es-ES" sz="2000" b="1" dirty="0" err="1">
                  <a:solidFill>
                    <a:schemeClr val="tx1"/>
                  </a:solidFill>
                </a:rPr>
                <a:t>ómez</a:t>
              </a:r>
              <a:r>
                <a:rPr lang="es-ES" sz="2000" b="1" dirty="0">
                  <a:solidFill>
                    <a:schemeClr val="tx1"/>
                  </a:solidFill>
                </a:rPr>
                <a:t> Campo, Jorge Enrique Celis Giraldo)</a:t>
              </a:r>
              <a:r>
                <a:rPr lang="es-CO" sz="2000" b="1" dirty="0">
                  <a:solidFill>
                    <a:schemeClr val="tx1"/>
                  </a:solidFill>
                </a:rPr>
                <a:t> </a:t>
              </a:r>
              <a:endParaRPr lang="es-CO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ángulo 6">
              <a:extLst>
                <a:ext uri="{FF2B5EF4-FFF2-40B4-BE49-F238E27FC236}">
                  <a16:creationId xmlns="" xmlns:a16="http://schemas.microsoft.com/office/drawing/2014/main" id="{D2A4F596-A301-49B3-AD68-90343F688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279" y="1343628"/>
              <a:ext cx="5708551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None/>
              </a:pPr>
              <a:r>
                <a:rPr lang="es-ES" sz="1600" b="1" i="1" dirty="0"/>
                <a:t>“El 1279 establece para las universidades </a:t>
              </a:r>
              <a:r>
                <a:rPr lang="es-ES" sz="1600" b="1" i="1" dirty="0" err="1"/>
                <a:t>públicas</a:t>
              </a:r>
              <a:r>
                <a:rPr lang="es-ES" sz="1600" b="1" i="1" dirty="0"/>
                <a:t> un sistema estructurado de roles y recompensas asociadas, que privilegia el rol del profesor-investigador y el </a:t>
              </a:r>
              <a:r>
                <a:rPr lang="es-ES" sz="1600" b="1" i="1" dirty="0" err="1"/>
                <a:t>estímulo</a:t>
              </a:r>
              <a:r>
                <a:rPr lang="es-ES" sz="1600" b="1" i="1" dirty="0"/>
                <a:t> </a:t>
              </a:r>
              <a:r>
                <a:rPr lang="es-ES" sz="1600" b="1" i="1" dirty="0" err="1"/>
                <a:t>económico</a:t>
              </a:r>
              <a:r>
                <a:rPr lang="es-ES" sz="1600" b="1" i="1" dirty="0"/>
                <a:t> a la </a:t>
              </a:r>
              <a:r>
                <a:rPr lang="es-ES" sz="1600" b="1" i="1" dirty="0" err="1"/>
                <a:t>producción</a:t>
              </a:r>
              <a:r>
                <a:rPr lang="es-ES" sz="1600" b="1" i="1" dirty="0"/>
                <a:t> </a:t>
              </a:r>
              <a:r>
                <a:rPr lang="es-ES" sz="1600" b="1" i="1" dirty="0" err="1"/>
                <a:t>académica</a:t>
              </a:r>
              <a:r>
                <a:rPr lang="es-ES" sz="1600" b="1" i="1" dirty="0"/>
                <a:t> derivada de ese rol, al mismo tiempo que subvalora el rol del docente (</a:t>
              </a:r>
              <a:r>
                <a:rPr lang="es-ES" sz="1600" b="1" i="1" dirty="0" err="1"/>
                <a:t>teaching</a:t>
              </a:r>
              <a:r>
                <a:rPr lang="es-ES" sz="1600" b="1" i="1" dirty="0"/>
                <a:t> </a:t>
              </a:r>
              <a:r>
                <a:rPr lang="es-ES" sz="1600" b="1" i="1" dirty="0" err="1"/>
                <a:t>professor</a:t>
              </a:r>
              <a:r>
                <a:rPr lang="es-ES" sz="1600" b="1" i="1" dirty="0"/>
                <a:t>) pues los logros o </a:t>
              </a:r>
              <a:r>
                <a:rPr lang="es-ES" sz="1600" b="1" i="1" dirty="0" err="1"/>
                <a:t>desempeños</a:t>
              </a:r>
              <a:r>
                <a:rPr lang="es-ES" sz="1600" b="1" i="1" dirty="0"/>
                <a:t> positivos en este rol no son medidos, reconocidos ni evaluados con criterios e instrumentos objetivos</a:t>
              </a:r>
              <a:r>
                <a:rPr lang="mr-IN" sz="1600" b="1" i="1" dirty="0"/>
                <a:t>…</a:t>
              </a:r>
              <a:r>
                <a:rPr lang="es-ES" sz="1600" b="1" i="1" dirty="0"/>
                <a:t>”</a:t>
              </a:r>
            </a:p>
            <a:p>
              <a:pPr marL="0" indent="0"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None/>
              </a:pPr>
              <a:endParaRPr lang="es-ES" sz="1600" b="1" i="1" dirty="0"/>
            </a:p>
            <a:p>
              <a:pPr marL="0" indent="0" algn="just">
                <a:lnSpc>
                  <a:spcPct val="100000"/>
                </a:lnSpc>
                <a:spcBef>
                  <a:spcPct val="0"/>
                </a:spcBef>
                <a:buClr>
                  <a:srgbClr val="595959"/>
                </a:buClr>
                <a:buNone/>
              </a:pPr>
              <a:r>
                <a:rPr lang="es-ES" sz="1600" b="1" i="1" dirty="0"/>
                <a:t>“Una tarea urgente en las universidades </a:t>
              </a:r>
              <a:r>
                <a:rPr lang="es-ES" sz="1600" b="1" i="1" dirty="0" err="1"/>
                <a:t>públicas</a:t>
              </a:r>
              <a:r>
                <a:rPr lang="es-ES" sz="1600" b="1" i="1" dirty="0"/>
                <a:t> es </a:t>
              </a:r>
              <a:r>
                <a:rPr lang="es-ES" sz="1600" b="1" i="1" dirty="0" err="1"/>
                <a:t>reconceptualizar</a:t>
              </a:r>
              <a:r>
                <a:rPr lang="es-ES" sz="1600" b="1" i="1" dirty="0"/>
                <a:t> y reformar el Decreto 1279 con el objetivo de revalorizar la </a:t>
              </a:r>
              <a:r>
                <a:rPr lang="es-ES" sz="1600" b="1" i="1" dirty="0" err="1"/>
                <a:t>función</a:t>
              </a:r>
              <a:r>
                <a:rPr lang="es-ES" sz="1600" b="1" i="1" dirty="0"/>
                <a:t> docente y la </a:t>
              </a:r>
              <a:r>
                <a:rPr lang="es-ES" sz="1600" b="1" i="1" dirty="0" err="1"/>
                <a:t>producción</a:t>
              </a:r>
              <a:r>
                <a:rPr lang="es-ES" sz="1600" b="1" i="1" dirty="0"/>
                <a:t> intelectual a ella asociada”</a:t>
              </a:r>
            </a:p>
          </p:txBody>
        </p:sp>
        <p:sp>
          <p:nvSpPr>
            <p:cNvPr id="35" name="Forma libre 30">
              <a:extLst>
                <a:ext uri="{FF2B5EF4-FFF2-40B4-BE49-F238E27FC236}">
                  <a16:creationId xmlns="" xmlns:a16="http://schemas.microsoft.com/office/drawing/2014/main" id="{452FD33D-58C5-4ED8-BA11-B9B2A318D861}"/>
                </a:ext>
              </a:extLst>
            </p:cNvPr>
            <p:cNvSpPr/>
            <p:nvPr/>
          </p:nvSpPr>
          <p:spPr>
            <a:xfrm>
              <a:off x="5272638" y="1343628"/>
              <a:ext cx="932287" cy="3100320"/>
            </a:xfrm>
            <a:custGeom>
              <a:avLst/>
              <a:gdLst>
                <a:gd name="connsiteX0" fmla="*/ 3060 w 981070"/>
                <a:gd name="connsiteY0" fmla="*/ 365760 h 3045349"/>
                <a:gd name="connsiteX1" fmla="*/ 3060 w 981070"/>
                <a:gd name="connsiteY1" fmla="*/ 365760 h 3045349"/>
                <a:gd name="connsiteX2" fmla="*/ 981070 w 981070"/>
                <a:gd name="connsiteY2" fmla="*/ 0 h 3045349"/>
                <a:gd name="connsiteX3" fmla="*/ 965167 w 981070"/>
                <a:gd name="connsiteY3" fmla="*/ 3045349 h 3045349"/>
                <a:gd name="connsiteX4" fmla="*/ 3060 w 981070"/>
                <a:gd name="connsiteY4" fmla="*/ 2655736 h 3045349"/>
                <a:gd name="connsiteX5" fmla="*/ 3060 w 981070"/>
                <a:gd name="connsiteY5" fmla="*/ 365760 h 304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070" h="3045349">
                  <a:moveTo>
                    <a:pt x="3060" y="365760"/>
                  </a:moveTo>
                  <a:lnTo>
                    <a:pt x="3060" y="365760"/>
                  </a:lnTo>
                  <a:lnTo>
                    <a:pt x="981070" y="0"/>
                  </a:lnTo>
                  <a:lnTo>
                    <a:pt x="965167" y="3045349"/>
                  </a:lnTo>
                  <a:lnTo>
                    <a:pt x="3060" y="2655736"/>
                  </a:lnTo>
                  <a:cubicBezTo>
                    <a:pt x="409" y="1892411"/>
                    <a:pt x="-2241" y="1129085"/>
                    <a:pt x="3060" y="36576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 dirty="0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6644F549-7D61-4682-9186-B4E6F683162F}"/>
              </a:ext>
            </a:extLst>
          </p:cNvPr>
          <p:cNvGrpSpPr/>
          <p:nvPr/>
        </p:nvGrpSpPr>
        <p:grpSpPr>
          <a:xfrm>
            <a:off x="840167" y="127422"/>
            <a:ext cx="7697340" cy="365584"/>
            <a:chOff x="844233" y="127422"/>
            <a:chExt cx="7734603" cy="365584"/>
          </a:xfrm>
        </p:grpSpPr>
        <p:grpSp>
          <p:nvGrpSpPr>
            <p:cNvPr id="37" name="6 Grupo">
              <a:extLst>
                <a:ext uri="{FF2B5EF4-FFF2-40B4-BE49-F238E27FC236}">
                  <a16:creationId xmlns="" xmlns:a16="http://schemas.microsoft.com/office/drawing/2014/main" id="{471B49D2-EE12-4C80-A15A-26B8B312C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48" name="38 Redondear rectángulo de esquina del mismo lado">
                <a:extLst>
                  <a:ext uri="{FF2B5EF4-FFF2-40B4-BE49-F238E27FC236}">
                    <a16:creationId xmlns="" xmlns:a16="http://schemas.microsoft.com/office/drawing/2014/main" id="{8DF1FA31-2C9A-476A-97FF-7014F3C5D579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Redondear rectángulo de esquina del mismo lado 4">
                <a:extLst>
                  <a:ext uri="{FF2B5EF4-FFF2-40B4-BE49-F238E27FC236}">
                    <a16:creationId xmlns="" xmlns:a16="http://schemas.microsoft.com/office/drawing/2014/main" id="{A7E61B15-2C9F-48E5-951F-161072F5B397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Observaciones al modelo actual</a:t>
                </a:r>
              </a:p>
            </p:txBody>
          </p:sp>
        </p:grpSp>
        <p:sp>
          <p:nvSpPr>
            <p:cNvPr id="38" name="41 Rectángulo redondeado">
              <a:extLst>
                <a:ext uri="{FF2B5EF4-FFF2-40B4-BE49-F238E27FC236}">
                  <a16:creationId xmlns="" xmlns:a16="http://schemas.microsoft.com/office/drawing/2014/main" id="{128F6791-FDCB-40B2-8A53-53CE24E896B9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39" name="54 Rectángulo redondeado">
              <a:extLst>
                <a:ext uri="{FF2B5EF4-FFF2-40B4-BE49-F238E27FC236}">
                  <a16:creationId xmlns="" xmlns:a16="http://schemas.microsoft.com/office/drawing/2014/main" id="{0E8BE288-AD2B-47B3-8846-5C74D4FB25DA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54 Rectángulo redondeado">
              <a:extLst>
                <a:ext uri="{FF2B5EF4-FFF2-40B4-BE49-F238E27FC236}">
                  <a16:creationId xmlns="" xmlns:a16="http://schemas.microsoft.com/office/drawing/2014/main" id="{F5D9D5A2-830F-4B70-905C-AD5268F50AEF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54 Rectángulo redondeado">
              <a:extLst>
                <a:ext uri="{FF2B5EF4-FFF2-40B4-BE49-F238E27FC236}">
                  <a16:creationId xmlns="" xmlns:a16="http://schemas.microsoft.com/office/drawing/2014/main" id="{AFC85F3A-6673-439A-AFB3-E6FF47E807F3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5" name="54 Rectángulo redondeado">
              <a:extLst>
                <a:ext uri="{FF2B5EF4-FFF2-40B4-BE49-F238E27FC236}">
                  <a16:creationId xmlns="" xmlns:a16="http://schemas.microsoft.com/office/drawing/2014/main" id="{D99956AF-FBEB-4CA2-A5FF-55E675BEC6E8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54 Rectángulo redondeado">
              <a:extLst>
                <a:ext uri="{FF2B5EF4-FFF2-40B4-BE49-F238E27FC236}">
                  <a16:creationId xmlns="" xmlns:a16="http://schemas.microsoft.com/office/drawing/2014/main" id="{603E59F2-87FB-409D-B1D6-C0C157E7FD81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7" name="54 Rectángulo redondeado">
              <a:extLst>
                <a:ext uri="{FF2B5EF4-FFF2-40B4-BE49-F238E27FC236}">
                  <a16:creationId xmlns="" xmlns:a16="http://schemas.microsoft.com/office/drawing/2014/main" id="{F40047EB-8D0A-4C4C-BD91-E628B5FE1F6E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Shape 499">
            <a:extLst>
              <a:ext uri="{FF2B5EF4-FFF2-40B4-BE49-F238E27FC236}">
                <a16:creationId xmlns="" xmlns:a16="http://schemas.microsoft.com/office/drawing/2014/main" id="{7E0D8FBA-CA61-A941-987A-31674C057A1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579513" y="605903"/>
            <a:ext cx="3100320" cy="5891217"/>
          </a:xfrm>
          <a:prstGeom prst="rect">
            <a:avLst/>
          </a:prstGeom>
          <a:solidFill>
            <a:schemeClr val="accent1">
              <a:lumMod val="75000"/>
              <a:alpha val="3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CO" altLang="es-CO" sz="1800" dirty="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5074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07DFC6C0-1BDB-4924-A981-9B551C35BCB5}"/>
              </a:ext>
            </a:extLst>
          </p:cNvPr>
          <p:cNvGrpSpPr/>
          <p:nvPr/>
        </p:nvGrpSpPr>
        <p:grpSpPr>
          <a:xfrm>
            <a:off x="840167" y="127422"/>
            <a:ext cx="7697340" cy="365584"/>
            <a:chOff x="844233" y="127422"/>
            <a:chExt cx="7734603" cy="365584"/>
          </a:xfrm>
        </p:grpSpPr>
        <p:grpSp>
          <p:nvGrpSpPr>
            <p:cNvPr id="14" name="6 Grupo">
              <a:extLst>
                <a:ext uri="{FF2B5EF4-FFF2-40B4-BE49-F238E27FC236}">
                  <a16:creationId xmlns="" xmlns:a16="http://schemas.microsoft.com/office/drawing/2014/main" id="{D800D26C-BD29-434E-AFE2-DCBA9F9E15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28" name="38 Redondear rectángulo de esquina del mismo lado">
                <a:extLst>
                  <a:ext uri="{FF2B5EF4-FFF2-40B4-BE49-F238E27FC236}">
                    <a16:creationId xmlns="" xmlns:a16="http://schemas.microsoft.com/office/drawing/2014/main" id="{B3E87D9E-F51B-400E-838B-6767326FC1DC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dondear rectángulo de esquina del mismo lado 4">
                <a:extLst>
                  <a:ext uri="{FF2B5EF4-FFF2-40B4-BE49-F238E27FC236}">
                    <a16:creationId xmlns="" xmlns:a16="http://schemas.microsoft.com/office/drawing/2014/main" id="{6832BF98-CE7A-444F-ACDE-248141B157A2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Observaciones al modelo actual</a:t>
                </a:r>
              </a:p>
            </p:txBody>
          </p:sp>
        </p:grpSp>
        <p:sp>
          <p:nvSpPr>
            <p:cNvPr id="15" name="41 Rectángulo redondeado">
              <a:extLst>
                <a:ext uri="{FF2B5EF4-FFF2-40B4-BE49-F238E27FC236}">
                  <a16:creationId xmlns="" xmlns:a16="http://schemas.microsoft.com/office/drawing/2014/main" id="{9504B707-A25F-428F-A240-4F5D581F943C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16" name="54 Rectángulo redondeado">
              <a:extLst>
                <a:ext uri="{FF2B5EF4-FFF2-40B4-BE49-F238E27FC236}">
                  <a16:creationId xmlns="" xmlns:a16="http://schemas.microsoft.com/office/drawing/2014/main" id="{0CDB04F7-E4C3-4B64-9C2B-F1D2E1BC7583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54 Rectángulo redondeado">
              <a:extLst>
                <a:ext uri="{FF2B5EF4-FFF2-40B4-BE49-F238E27FC236}">
                  <a16:creationId xmlns="" xmlns:a16="http://schemas.microsoft.com/office/drawing/2014/main" id="{9D207F8D-956B-42CA-9B86-BF167F4BC7EB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54 Rectángulo redondeado">
              <a:extLst>
                <a:ext uri="{FF2B5EF4-FFF2-40B4-BE49-F238E27FC236}">
                  <a16:creationId xmlns="" xmlns:a16="http://schemas.microsoft.com/office/drawing/2014/main" id="{779B0C01-4DC5-4BE4-83EF-43C970233751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54 Rectángulo redondeado">
              <a:extLst>
                <a:ext uri="{FF2B5EF4-FFF2-40B4-BE49-F238E27FC236}">
                  <a16:creationId xmlns="" xmlns:a16="http://schemas.microsoft.com/office/drawing/2014/main" id="{3FB36C96-03C1-4CB6-800F-DA4FB11E6AB0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54 Rectángulo redondeado">
              <a:extLst>
                <a:ext uri="{FF2B5EF4-FFF2-40B4-BE49-F238E27FC236}">
                  <a16:creationId xmlns="" xmlns:a16="http://schemas.microsoft.com/office/drawing/2014/main" id="{68757810-B184-4CB6-A697-DB5DF25F3CBC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8B2EB5E3-EDC9-438B-89EF-FCDE40A3DA8D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="" xmlns:a16="http://schemas.microsoft.com/office/drawing/2014/main" id="{D18F0CBD-08B8-4F14-8E53-21429E1E3939}"/>
              </a:ext>
            </a:extLst>
          </p:cNvPr>
          <p:cNvGrpSpPr/>
          <p:nvPr/>
        </p:nvGrpSpPr>
        <p:grpSpPr>
          <a:xfrm>
            <a:off x="1214203" y="624840"/>
            <a:ext cx="10637620" cy="5633966"/>
            <a:chOff x="1220080" y="624840"/>
            <a:chExt cx="10689117" cy="5633966"/>
          </a:xfrm>
        </p:grpSpPr>
        <p:sp>
          <p:nvSpPr>
            <p:cNvPr id="2" name="Diagrama de flujo: conector 1">
              <a:extLst>
                <a:ext uri="{FF2B5EF4-FFF2-40B4-BE49-F238E27FC236}">
                  <a16:creationId xmlns="" xmlns:a16="http://schemas.microsoft.com/office/drawing/2014/main" id="{9ABBB9EE-470A-4149-A147-BE7FA74B170E}"/>
                </a:ext>
              </a:extLst>
            </p:cNvPr>
            <p:cNvSpPr/>
            <p:nvPr/>
          </p:nvSpPr>
          <p:spPr>
            <a:xfrm>
              <a:off x="1253100" y="1402080"/>
              <a:ext cx="1846580" cy="1737360"/>
            </a:xfrm>
            <a:prstGeom prst="flowChartConnector">
              <a:avLst/>
            </a:prstGeom>
            <a:noFill/>
            <a:ln w="1524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rgbClr val="002060"/>
                  </a:solidFill>
                </a:rPr>
                <a:t>Escalafón</a:t>
              </a:r>
            </a:p>
            <a:p>
              <a:pPr algn="ctr"/>
              <a:r>
                <a:rPr lang="es-ES" sz="1600" b="1" dirty="0">
                  <a:solidFill>
                    <a:srgbClr val="002060"/>
                  </a:solidFill>
                </a:rPr>
                <a:t>y</a:t>
              </a:r>
            </a:p>
            <a:p>
              <a:pPr algn="ctr"/>
              <a:r>
                <a:rPr lang="es-ES" sz="1600" b="1" dirty="0">
                  <a:solidFill>
                    <a:srgbClr val="002060"/>
                  </a:solidFill>
                </a:rPr>
                <a:t>Condiciones</a:t>
              </a:r>
              <a:endParaRPr lang="es-CO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Diagrama de flujo: conector 43">
              <a:extLst>
                <a:ext uri="{FF2B5EF4-FFF2-40B4-BE49-F238E27FC236}">
                  <a16:creationId xmlns="" xmlns:a16="http://schemas.microsoft.com/office/drawing/2014/main" id="{00202087-9A25-41C2-9FC5-A414C0598D54}"/>
                </a:ext>
              </a:extLst>
            </p:cNvPr>
            <p:cNvSpPr/>
            <p:nvPr/>
          </p:nvSpPr>
          <p:spPr>
            <a:xfrm>
              <a:off x="4031225" y="1493520"/>
              <a:ext cx="1846580" cy="1737360"/>
            </a:xfrm>
            <a:prstGeom prst="flowChartConnector">
              <a:avLst/>
            </a:prstGeom>
            <a:noFill/>
            <a:ln w="152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rgbClr val="002060"/>
                  </a:solidFill>
                </a:rPr>
                <a:t>Puntos</a:t>
              </a:r>
              <a:endParaRPr lang="es-CO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Diagrama de flujo: conector 45">
              <a:extLst>
                <a:ext uri="{FF2B5EF4-FFF2-40B4-BE49-F238E27FC236}">
                  <a16:creationId xmlns="" xmlns:a16="http://schemas.microsoft.com/office/drawing/2014/main" id="{54FD449B-4CBC-4B16-81AD-015C0C721658}"/>
                </a:ext>
              </a:extLst>
            </p:cNvPr>
            <p:cNvSpPr/>
            <p:nvPr/>
          </p:nvSpPr>
          <p:spPr>
            <a:xfrm>
              <a:off x="7048940" y="1402080"/>
              <a:ext cx="1846580" cy="1737360"/>
            </a:xfrm>
            <a:prstGeom prst="flowChartConnector">
              <a:avLst/>
            </a:prstGeom>
            <a:noFill/>
            <a:ln w="152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rgbClr val="002060"/>
                  </a:solidFill>
                </a:rPr>
                <a:t>Ambigüedad</a:t>
              </a:r>
              <a:endParaRPr lang="es-CO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7" name="Diagrama de flujo: conector 46">
              <a:extLst>
                <a:ext uri="{FF2B5EF4-FFF2-40B4-BE49-F238E27FC236}">
                  <a16:creationId xmlns="" xmlns:a16="http://schemas.microsoft.com/office/drawing/2014/main" id="{32F83186-4A5A-43EE-9B79-A2BC75652A6A}"/>
                </a:ext>
              </a:extLst>
            </p:cNvPr>
            <p:cNvSpPr/>
            <p:nvPr/>
          </p:nvSpPr>
          <p:spPr>
            <a:xfrm>
              <a:off x="9870457" y="1417964"/>
              <a:ext cx="2038740" cy="1737360"/>
            </a:xfrm>
            <a:prstGeom prst="flowChartConnector">
              <a:avLst/>
            </a:prstGeom>
            <a:noFill/>
            <a:ln w="152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>
                  <a:solidFill>
                    <a:srgbClr val="002060"/>
                  </a:solidFill>
                </a:rPr>
                <a:t>Sostenibilidad</a:t>
              </a:r>
              <a:endParaRPr lang="es-CO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="" xmlns:a16="http://schemas.microsoft.com/office/drawing/2014/main" id="{40B34F0B-D383-48A0-9B7D-4946F10C1562}"/>
                </a:ext>
              </a:extLst>
            </p:cNvPr>
            <p:cNvCxnSpPr>
              <a:cxnSpLocks/>
            </p:cNvCxnSpPr>
            <p:nvPr/>
          </p:nvCxnSpPr>
          <p:spPr>
            <a:xfrm>
              <a:off x="2206870" y="746760"/>
              <a:ext cx="0" cy="65532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="" xmlns:a16="http://schemas.microsoft.com/office/drawing/2014/main" id="{A1F37E61-B964-40CC-AB49-7BD858D1039F}"/>
                </a:ext>
              </a:extLst>
            </p:cNvPr>
            <p:cNvCxnSpPr>
              <a:cxnSpLocks/>
            </p:cNvCxnSpPr>
            <p:nvPr/>
          </p:nvCxnSpPr>
          <p:spPr>
            <a:xfrm>
              <a:off x="4946358" y="838200"/>
              <a:ext cx="0" cy="65532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="" xmlns:a16="http://schemas.microsoft.com/office/drawing/2014/main" id="{64ABD095-E67E-44FC-8502-1B82A78745A0}"/>
                </a:ext>
              </a:extLst>
            </p:cNvPr>
            <p:cNvCxnSpPr>
              <a:cxnSpLocks/>
            </p:cNvCxnSpPr>
            <p:nvPr/>
          </p:nvCxnSpPr>
          <p:spPr>
            <a:xfrm>
              <a:off x="7956990" y="746760"/>
              <a:ext cx="0" cy="65532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>
              <a:extLst>
                <a:ext uri="{FF2B5EF4-FFF2-40B4-BE49-F238E27FC236}">
                  <a16:creationId xmlns="" xmlns:a16="http://schemas.microsoft.com/office/drawing/2014/main" id="{2AA2293E-3F85-4650-817E-3F4149121500}"/>
                </a:ext>
              </a:extLst>
            </p:cNvPr>
            <p:cNvCxnSpPr>
              <a:cxnSpLocks/>
            </p:cNvCxnSpPr>
            <p:nvPr/>
          </p:nvCxnSpPr>
          <p:spPr>
            <a:xfrm>
              <a:off x="10793747" y="747404"/>
              <a:ext cx="0" cy="65532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="" xmlns:a16="http://schemas.microsoft.com/office/drawing/2014/main" id="{CA3234DC-C4DB-45E1-8780-DF269843C306}"/>
                </a:ext>
              </a:extLst>
            </p:cNvPr>
            <p:cNvCxnSpPr>
              <a:cxnSpLocks/>
            </p:cNvCxnSpPr>
            <p:nvPr/>
          </p:nvCxnSpPr>
          <p:spPr>
            <a:xfrm>
              <a:off x="1253100" y="746760"/>
              <a:ext cx="102743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ángulo 51">
              <a:extLst>
                <a:ext uri="{FF2B5EF4-FFF2-40B4-BE49-F238E27FC236}">
                  <a16:creationId xmlns="" xmlns:a16="http://schemas.microsoft.com/office/drawing/2014/main" id="{AE6AF8E4-6D86-449E-97C7-B6B3109EB285}"/>
                </a:ext>
              </a:extLst>
            </p:cNvPr>
            <p:cNvSpPr/>
            <p:nvPr/>
          </p:nvSpPr>
          <p:spPr>
            <a:xfrm>
              <a:off x="1220080" y="3380600"/>
              <a:ext cx="1904999" cy="124649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_tradnl" sz="15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Se tiene definido un escalafón y cada universidad estatal u oficial define sus condiciones.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="" xmlns:a16="http://schemas.microsoft.com/office/drawing/2014/main" id="{4DA7D4D1-D21A-4C92-83E2-4182131CB102}"/>
                </a:ext>
              </a:extLst>
            </p:cNvPr>
            <p:cNvSpPr/>
            <p:nvPr/>
          </p:nvSpPr>
          <p:spPr>
            <a:xfrm>
              <a:off x="3998205" y="3472040"/>
              <a:ext cx="1904999" cy="193899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_tradnl" sz="15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El modelo está basado en la asignación de puntos sin una clara definición ni concepción académica sobre la carrera profesoral.</a:t>
              </a: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="" xmlns:a16="http://schemas.microsoft.com/office/drawing/2014/main" id="{044E72B0-DC10-4527-9034-1963DC00271E}"/>
                </a:ext>
              </a:extLst>
            </p:cNvPr>
            <p:cNvSpPr/>
            <p:nvPr/>
          </p:nvSpPr>
          <p:spPr>
            <a:xfrm>
              <a:off x="6894000" y="3380600"/>
              <a:ext cx="2164080" cy="28623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Clr>
                  <a:srgbClr val="00B0F0"/>
                </a:buClr>
                <a:defRPr/>
              </a:pPr>
              <a:r>
                <a:rPr lang="es-ES_tradnl" sz="15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Se evidencia una ambigüedad en: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s-ES_tradnl" sz="15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La asignación de puntos por productividad académica.</a:t>
              </a:r>
            </a:p>
            <a:p>
              <a:pPr algn="ct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s-ES_tradnl" sz="15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La interpretación del Decreto para la asignación de estos puntos.</a:t>
              </a: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="" xmlns:a16="http://schemas.microsoft.com/office/drawing/2014/main" id="{B02E3F9A-3528-48A8-BB40-3AEAA2759986}"/>
                </a:ext>
              </a:extLst>
            </p:cNvPr>
            <p:cNvSpPr/>
            <p:nvPr/>
          </p:nvSpPr>
          <p:spPr>
            <a:xfrm>
              <a:off x="9685037" y="3396484"/>
              <a:ext cx="2224160" cy="286232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  <a:buClr>
                  <a:srgbClr val="00B0F0"/>
                </a:buClr>
                <a:defRPr/>
              </a:pPr>
              <a:r>
                <a:rPr lang="es-ES_tradnl" sz="15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El incremento de la asignación de puntos por productividad académica, los cuales hacen parte de base salarial sin topes definidos, debe ser revisado a la luz de la sostenibilidad del sistema.</a:t>
              </a:r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="" xmlns:a16="http://schemas.microsoft.com/office/drawing/2014/main" id="{CAF1756B-D617-4FAA-8713-41D00CD999F9}"/>
                </a:ext>
              </a:extLst>
            </p:cNvPr>
            <p:cNvSpPr/>
            <p:nvPr/>
          </p:nvSpPr>
          <p:spPr>
            <a:xfrm>
              <a:off x="2098978" y="624840"/>
              <a:ext cx="204355" cy="213360"/>
            </a:xfrm>
            <a:prstGeom prst="flowChartConnector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7" name="Diagrama de flujo: conector 56">
              <a:extLst>
                <a:ext uri="{FF2B5EF4-FFF2-40B4-BE49-F238E27FC236}">
                  <a16:creationId xmlns="" xmlns:a16="http://schemas.microsoft.com/office/drawing/2014/main" id="{8ABFA4FC-93C2-49B8-9097-ADC8D2CD4A85}"/>
                </a:ext>
              </a:extLst>
            </p:cNvPr>
            <p:cNvSpPr/>
            <p:nvPr/>
          </p:nvSpPr>
          <p:spPr>
            <a:xfrm>
              <a:off x="4838466" y="716280"/>
              <a:ext cx="204355" cy="213360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9" name="Diagrama de flujo: conector 58">
              <a:extLst>
                <a:ext uri="{FF2B5EF4-FFF2-40B4-BE49-F238E27FC236}">
                  <a16:creationId xmlns="" xmlns:a16="http://schemas.microsoft.com/office/drawing/2014/main" id="{B33317F8-D995-4DD4-A8F8-763FBEA877AD}"/>
                </a:ext>
              </a:extLst>
            </p:cNvPr>
            <p:cNvSpPr/>
            <p:nvPr/>
          </p:nvSpPr>
          <p:spPr>
            <a:xfrm>
              <a:off x="7864338" y="655320"/>
              <a:ext cx="204355" cy="213360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0" name="Diagrama de flujo: conector 59">
              <a:extLst>
                <a:ext uri="{FF2B5EF4-FFF2-40B4-BE49-F238E27FC236}">
                  <a16:creationId xmlns="" xmlns:a16="http://schemas.microsoft.com/office/drawing/2014/main" id="{5B8009F7-79D5-426D-B270-CAAC1FDE0B2B}"/>
                </a:ext>
              </a:extLst>
            </p:cNvPr>
            <p:cNvSpPr/>
            <p:nvPr/>
          </p:nvSpPr>
          <p:spPr>
            <a:xfrm>
              <a:off x="10701095" y="640724"/>
              <a:ext cx="204355" cy="213360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65231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A2997CE-CCD9-4F25-9D18-638437D0A45F}"/>
              </a:ext>
            </a:extLst>
          </p:cNvPr>
          <p:cNvSpPr/>
          <p:nvPr/>
        </p:nvSpPr>
        <p:spPr>
          <a:xfrm>
            <a:off x="1" y="1222744"/>
            <a:ext cx="12133263" cy="4380614"/>
          </a:xfrm>
          <a:prstGeom prst="rect">
            <a:avLst/>
          </a:prstGeom>
          <a:solidFill>
            <a:srgbClr val="114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569174" cy="686520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5C4CEA29-04A0-4BE3-9880-65D4C2C0FCB2}"/>
              </a:ext>
            </a:extLst>
          </p:cNvPr>
          <p:cNvGrpSpPr/>
          <p:nvPr/>
        </p:nvGrpSpPr>
        <p:grpSpPr>
          <a:xfrm>
            <a:off x="3245650" y="2700675"/>
            <a:ext cx="6722961" cy="1446029"/>
            <a:chOff x="3261360" y="2700671"/>
            <a:chExt cx="6755505" cy="1446029"/>
          </a:xfrm>
        </p:grpSpPr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9EFD4B32-327F-4F25-8A46-50B4D07A72F7}"/>
                </a:ext>
              </a:extLst>
            </p:cNvPr>
            <p:cNvSpPr txBox="1"/>
            <p:nvPr/>
          </p:nvSpPr>
          <p:spPr>
            <a:xfrm>
              <a:off x="3765673" y="3111829"/>
              <a:ext cx="55637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Referentes </a:t>
              </a:r>
              <a:r>
                <a:rPr kumimoji="0" lang="es-ES_tradnl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acad</a:t>
              </a:r>
              <a:r>
                <a:rPr kumimoji="0" lang="es-E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émicos</a:t>
              </a:r>
              <a:endPara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" name="Conector recto 3">
              <a:extLst>
                <a:ext uri="{FF2B5EF4-FFF2-40B4-BE49-F238E27FC236}">
                  <a16:creationId xmlns="" xmlns:a16="http://schemas.microsoft.com/office/drawing/2014/main" id="{0BEB5D64-FC45-40D4-B64F-D0E1052336CE}"/>
                </a:ext>
              </a:extLst>
            </p:cNvPr>
            <p:cNvCxnSpPr>
              <a:cxnSpLocks/>
            </p:cNvCxnSpPr>
            <p:nvPr/>
          </p:nvCxnSpPr>
          <p:spPr>
            <a:xfrm>
              <a:off x="3261360" y="2700671"/>
              <a:ext cx="675550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="" xmlns:a16="http://schemas.microsoft.com/office/drawing/2014/main" id="{1C20D40F-A192-4E07-85C3-85A2A3AC5E54}"/>
                </a:ext>
              </a:extLst>
            </p:cNvPr>
            <p:cNvCxnSpPr>
              <a:cxnSpLocks/>
            </p:cNvCxnSpPr>
            <p:nvPr/>
          </p:nvCxnSpPr>
          <p:spPr>
            <a:xfrm>
              <a:off x="3261360" y="4146700"/>
              <a:ext cx="675550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60DF7C2-FAEF-40A5-A7A5-96B51A1C6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F2442EBC-46BA-43F3-8C2D-A45CC7C25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6E9E6605-859F-4C35-97B5-E603CC82157F}"/>
              </a:ext>
            </a:extLst>
          </p:cNvPr>
          <p:cNvGrpSpPr/>
          <p:nvPr/>
        </p:nvGrpSpPr>
        <p:grpSpPr>
          <a:xfrm>
            <a:off x="715416" y="141004"/>
            <a:ext cx="9717482" cy="532735"/>
            <a:chOff x="718878" y="141003"/>
            <a:chExt cx="8458157" cy="349250"/>
          </a:xfrm>
        </p:grpSpPr>
        <p:grpSp>
          <p:nvGrpSpPr>
            <p:cNvPr id="24" name="6 Grupo">
              <a:extLst>
                <a:ext uri="{FF2B5EF4-FFF2-40B4-BE49-F238E27FC236}">
                  <a16:creationId xmlns="" xmlns:a16="http://schemas.microsoft.com/office/drawing/2014/main" id="{8ADE0D58-D422-415A-9D74-169A5919F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5764234" cy="347650"/>
              <a:chOff x="2267973" y="105310"/>
              <a:chExt cx="4031957" cy="825373"/>
            </a:xfrm>
          </p:grpSpPr>
          <p:sp>
            <p:nvSpPr>
              <p:cNvPr id="32" name="38 Redondear rectángulo de esquina del mismo lado">
                <a:extLst>
                  <a:ext uri="{FF2B5EF4-FFF2-40B4-BE49-F238E27FC236}">
                    <a16:creationId xmlns="" xmlns:a16="http://schemas.microsoft.com/office/drawing/2014/main" id="{337AECD9-BB1C-426A-B79F-1A60C0F8037B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dondear rectángulo de esquina del mismo lado 4">
                <a:extLst>
                  <a:ext uri="{FF2B5EF4-FFF2-40B4-BE49-F238E27FC236}">
                    <a16:creationId xmlns="" xmlns:a16="http://schemas.microsoft.com/office/drawing/2014/main" id="{EE9D30DA-1B37-4A52-97E2-EF5530A8C971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¿Qué factores configuran y cohesionan la carrera profesoral en otros países?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5" name="41 Rectángulo redondeado">
              <a:extLst>
                <a:ext uri="{FF2B5EF4-FFF2-40B4-BE49-F238E27FC236}">
                  <a16:creationId xmlns="" xmlns:a16="http://schemas.microsoft.com/office/drawing/2014/main" id="{C241D929-87DA-47C2-B05A-D670DE9F7D18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6" name="54 Rectángulo redondeado">
              <a:extLst>
                <a:ext uri="{FF2B5EF4-FFF2-40B4-BE49-F238E27FC236}">
                  <a16:creationId xmlns="" xmlns:a16="http://schemas.microsoft.com/office/drawing/2014/main" id="{CCDDB5BC-4AAD-4C98-A9BB-2D775423D7B9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5FFA962A-5A13-42C7-BCE7-40E421E06012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54 Rectángulo redondeado">
              <a:extLst>
                <a:ext uri="{FF2B5EF4-FFF2-40B4-BE49-F238E27FC236}">
                  <a16:creationId xmlns="" xmlns:a16="http://schemas.microsoft.com/office/drawing/2014/main" id="{E776FBB2-3088-44F8-9EB1-9395FC6D6722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54 Rectángulo redondeado">
              <a:extLst>
                <a:ext uri="{FF2B5EF4-FFF2-40B4-BE49-F238E27FC236}">
                  <a16:creationId xmlns="" xmlns:a16="http://schemas.microsoft.com/office/drawing/2014/main" id="{E6322AB9-1752-43CB-8277-F7E39D4AC249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54 Rectángulo redondeado">
              <a:extLst>
                <a:ext uri="{FF2B5EF4-FFF2-40B4-BE49-F238E27FC236}">
                  <a16:creationId xmlns="" xmlns:a16="http://schemas.microsoft.com/office/drawing/2014/main" id="{F83231C2-FB8F-453D-A9A4-B018867D75A4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54 Rectángulo redondeado">
              <a:extLst>
                <a:ext uri="{FF2B5EF4-FFF2-40B4-BE49-F238E27FC236}">
                  <a16:creationId xmlns="" xmlns:a16="http://schemas.microsoft.com/office/drawing/2014/main" id="{985F3B4B-AFD8-4A5E-B8EF-E0933246395B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983726E3-9207-374C-87C6-0B6CEE895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908244"/>
              </p:ext>
            </p:extLst>
          </p:nvPr>
        </p:nvGraphicFramePr>
        <p:xfrm>
          <a:off x="2058439" y="986633"/>
          <a:ext cx="80888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8867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C929216B-0552-47FF-BBCF-F402569CFE38}"/>
              </a:ext>
            </a:extLst>
          </p:cNvPr>
          <p:cNvGrpSpPr/>
          <p:nvPr/>
        </p:nvGrpSpPr>
        <p:grpSpPr>
          <a:xfrm>
            <a:off x="1824303" y="1164252"/>
            <a:ext cx="8665551" cy="4545403"/>
            <a:chOff x="2034607" y="1086761"/>
            <a:chExt cx="8122785" cy="4545403"/>
          </a:xfrm>
        </p:grpSpPr>
        <p:sp>
          <p:nvSpPr>
            <p:cNvPr id="6" name="Forma libre: forma 5">
              <a:extLst>
                <a:ext uri="{FF2B5EF4-FFF2-40B4-BE49-F238E27FC236}">
                  <a16:creationId xmlns="" xmlns:a16="http://schemas.microsoft.com/office/drawing/2014/main" id="{9AE237B8-06C8-4E71-A1DE-DFB976D5412A}"/>
                </a:ext>
              </a:extLst>
            </p:cNvPr>
            <p:cNvSpPr/>
            <p:nvPr/>
          </p:nvSpPr>
          <p:spPr>
            <a:xfrm>
              <a:off x="7499785" y="5222984"/>
              <a:ext cx="343176" cy="91440"/>
            </a:xfrm>
            <a:custGeom>
              <a:avLst/>
              <a:gdLst>
                <a:gd name="connsiteX0" fmla="*/ 0 w 343176"/>
                <a:gd name="connsiteY0" fmla="*/ 45720 h 91440"/>
                <a:gd name="connsiteX1" fmla="*/ 343176 w 34317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176" h="91440">
                  <a:moveTo>
                    <a:pt x="0" y="45720"/>
                  </a:moveTo>
                  <a:lnTo>
                    <a:pt x="343176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709" tIns="37140" rIns="175709" bIns="3714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="" xmlns:a16="http://schemas.microsoft.com/office/drawing/2014/main" id="{D7F8EDA2-7213-4000-B9CB-20F679854F27}"/>
                </a:ext>
              </a:extLst>
            </p:cNvPr>
            <p:cNvSpPr/>
            <p:nvPr/>
          </p:nvSpPr>
          <p:spPr>
            <a:xfrm>
              <a:off x="4616797" y="5222984"/>
              <a:ext cx="343176" cy="91440"/>
            </a:xfrm>
            <a:custGeom>
              <a:avLst/>
              <a:gdLst>
                <a:gd name="connsiteX0" fmla="*/ 0 w 343176"/>
                <a:gd name="connsiteY0" fmla="*/ 45720 h 91440"/>
                <a:gd name="connsiteX1" fmla="*/ 343176 w 34317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176" h="91440">
                  <a:moveTo>
                    <a:pt x="0" y="45720"/>
                  </a:moveTo>
                  <a:lnTo>
                    <a:pt x="343176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709" tIns="37140" rIns="175709" bIns="3714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kern="120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="" xmlns:a16="http://schemas.microsoft.com/office/drawing/2014/main" id="{8FE7245A-0722-4C38-97F5-4E18051C852F}"/>
                </a:ext>
              </a:extLst>
            </p:cNvPr>
            <p:cNvSpPr/>
            <p:nvPr/>
          </p:nvSpPr>
          <p:spPr>
            <a:xfrm>
              <a:off x="2557741" y="3498131"/>
              <a:ext cx="343176" cy="1770572"/>
            </a:xfrm>
            <a:custGeom>
              <a:avLst/>
              <a:gdLst>
                <a:gd name="connsiteX0" fmla="*/ 0 w 343176"/>
                <a:gd name="connsiteY0" fmla="*/ 0 h 1770572"/>
                <a:gd name="connsiteX1" fmla="*/ 171588 w 343176"/>
                <a:gd name="connsiteY1" fmla="*/ 0 h 1770572"/>
                <a:gd name="connsiteX2" fmla="*/ 171588 w 343176"/>
                <a:gd name="connsiteY2" fmla="*/ 1770572 h 1770572"/>
                <a:gd name="connsiteX3" fmla="*/ 343176 w 343176"/>
                <a:gd name="connsiteY3" fmla="*/ 1770572 h 17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76" h="1770572">
                  <a:moveTo>
                    <a:pt x="0" y="0"/>
                  </a:moveTo>
                  <a:lnTo>
                    <a:pt x="171588" y="0"/>
                  </a:lnTo>
                  <a:lnTo>
                    <a:pt x="171588" y="1770572"/>
                  </a:lnTo>
                  <a:lnTo>
                    <a:pt x="343176" y="177057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200" tIns="840198" rIns="139200" bIns="84019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kern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="" xmlns:a16="http://schemas.microsoft.com/office/drawing/2014/main" id="{D1B44DA8-955D-41DB-B861-4413A9A75815}"/>
                </a:ext>
              </a:extLst>
            </p:cNvPr>
            <p:cNvSpPr/>
            <p:nvPr/>
          </p:nvSpPr>
          <p:spPr>
            <a:xfrm>
              <a:off x="7490228" y="4027481"/>
              <a:ext cx="343176" cy="91440"/>
            </a:xfrm>
            <a:custGeom>
              <a:avLst/>
              <a:gdLst>
                <a:gd name="connsiteX0" fmla="*/ 0 w 343176"/>
                <a:gd name="connsiteY0" fmla="*/ 45720 h 91440"/>
                <a:gd name="connsiteX1" fmla="*/ 343176 w 34317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176" h="91440">
                  <a:moveTo>
                    <a:pt x="0" y="45720"/>
                  </a:moveTo>
                  <a:lnTo>
                    <a:pt x="343176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708" tIns="37140" rIns="175710" bIns="3714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="" xmlns:a16="http://schemas.microsoft.com/office/drawing/2014/main" id="{BC3E8416-8B98-481A-B8B5-90FEFFB043EA}"/>
                </a:ext>
              </a:extLst>
            </p:cNvPr>
            <p:cNvSpPr/>
            <p:nvPr/>
          </p:nvSpPr>
          <p:spPr>
            <a:xfrm>
              <a:off x="4616797" y="4027481"/>
              <a:ext cx="343176" cy="91440"/>
            </a:xfrm>
            <a:custGeom>
              <a:avLst/>
              <a:gdLst>
                <a:gd name="connsiteX0" fmla="*/ 0 w 343176"/>
                <a:gd name="connsiteY0" fmla="*/ 45720 h 91440"/>
                <a:gd name="connsiteX1" fmla="*/ 343176 w 34317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176" h="91440">
                  <a:moveTo>
                    <a:pt x="0" y="45720"/>
                  </a:moveTo>
                  <a:lnTo>
                    <a:pt x="343176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709" tIns="37140" rIns="175709" bIns="3714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kern="1200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="" xmlns:a16="http://schemas.microsoft.com/office/drawing/2014/main" id="{3BC3BE53-EDE1-4FA7-BC98-2B4BFB07CFB0}"/>
                </a:ext>
              </a:extLst>
            </p:cNvPr>
            <p:cNvSpPr/>
            <p:nvPr/>
          </p:nvSpPr>
          <p:spPr>
            <a:xfrm>
              <a:off x="2557741" y="3498131"/>
              <a:ext cx="343176" cy="575069"/>
            </a:xfrm>
            <a:custGeom>
              <a:avLst/>
              <a:gdLst>
                <a:gd name="connsiteX0" fmla="*/ 0 w 343176"/>
                <a:gd name="connsiteY0" fmla="*/ 0 h 575069"/>
                <a:gd name="connsiteX1" fmla="*/ 171588 w 343176"/>
                <a:gd name="connsiteY1" fmla="*/ 0 h 575069"/>
                <a:gd name="connsiteX2" fmla="*/ 171588 w 343176"/>
                <a:gd name="connsiteY2" fmla="*/ 575069 h 575069"/>
                <a:gd name="connsiteX3" fmla="*/ 343176 w 343176"/>
                <a:gd name="connsiteY3" fmla="*/ 575069 h 57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76" h="575069">
                  <a:moveTo>
                    <a:pt x="0" y="0"/>
                  </a:moveTo>
                  <a:lnTo>
                    <a:pt x="171588" y="0"/>
                  </a:lnTo>
                  <a:lnTo>
                    <a:pt x="171588" y="575069"/>
                  </a:lnTo>
                  <a:lnTo>
                    <a:pt x="343176" y="57506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546" tIns="270793" rIns="167546" bIns="27079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kern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="" xmlns:a16="http://schemas.microsoft.com/office/drawing/2014/main" id="{C00B4CAF-C247-49F0-91EB-34E5CEDCE052}"/>
                </a:ext>
              </a:extLst>
            </p:cNvPr>
            <p:cNvSpPr/>
            <p:nvPr/>
          </p:nvSpPr>
          <p:spPr>
            <a:xfrm>
              <a:off x="7514473" y="2824429"/>
              <a:ext cx="343176" cy="91440"/>
            </a:xfrm>
            <a:custGeom>
              <a:avLst/>
              <a:gdLst>
                <a:gd name="connsiteX0" fmla="*/ 0 w 343176"/>
                <a:gd name="connsiteY0" fmla="*/ 45720 h 91440"/>
                <a:gd name="connsiteX1" fmla="*/ 343176 w 34317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176" h="91440">
                  <a:moveTo>
                    <a:pt x="0" y="45720"/>
                  </a:moveTo>
                  <a:lnTo>
                    <a:pt x="343176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709" tIns="37140" rIns="175709" bIns="3714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="" xmlns:a16="http://schemas.microsoft.com/office/drawing/2014/main" id="{2CB0068D-ACAA-4767-A2A0-B04B23560CB3}"/>
                </a:ext>
              </a:extLst>
            </p:cNvPr>
            <p:cNvSpPr/>
            <p:nvPr/>
          </p:nvSpPr>
          <p:spPr>
            <a:xfrm>
              <a:off x="4616797" y="2824429"/>
              <a:ext cx="343176" cy="91440"/>
            </a:xfrm>
            <a:custGeom>
              <a:avLst/>
              <a:gdLst>
                <a:gd name="connsiteX0" fmla="*/ 0 w 343176"/>
                <a:gd name="connsiteY0" fmla="*/ 45720 h 91440"/>
                <a:gd name="connsiteX1" fmla="*/ 343176 w 34317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176" h="91440">
                  <a:moveTo>
                    <a:pt x="0" y="45720"/>
                  </a:moveTo>
                  <a:lnTo>
                    <a:pt x="343176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709" tIns="37140" rIns="175709" bIns="3714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kern="120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="" xmlns:a16="http://schemas.microsoft.com/office/drawing/2014/main" id="{B1E19C20-27E2-4D17-B873-48AA110B2BA3}"/>
                </a:ext>
              </a:extLst>
            </p:cNvPr>
            <p:cNvSpPr/>
            <p:nvPr/>
          </p:nvSpPr>
          <p:spPr>
            <a:xfrm>
              <a:off x="2557741" y="2870149"/>
              <a:ext cx="343176" cy="627982"/>
            </a:xfrm>
            <a:custGeom>
              <a:avLst/>
              <a:gdLst>
                <a:gd name="connsiteX0" fmla="*/ 0 w 343176"/>
                <a:gd name="connsiteY0" fmla="*/ 627982 h 627982"/>
                <a:gd name="connsiteX1" fmla="*/ 171588 w 343176"/>
                <a:gd name="connsiteY1" fmla="*/ 627982 h 627982"/>
                <a:gd name="connsiteX2" fmla="*/ 171588 w 343176"/>
                <a:gd name="connsiteY2" fmla="*/ 0 h 627982"/>
                <a:gd name="connsiteX3" fmla="*/ 343176 w 343176"/>
                <a:gd name="connsiteY3" fmla="*/ 0 h 6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76" h="627982">
                  <a:moveTo>
                    <a:pt x="0" y="627982"/>
                  </a:moveTo>
                  <a:lnTo>
                    <a:pt x="171588" y="627982"/>
                  </a:lnTo>
                  <a:lnTo>
                    <a:pt x="171588" y="0"/>
                  </a:lnTo>
                  <a:lnTo>
                    <a:pt x="34317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6397" tIns="296100" rIns="166398" bIns="29610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kern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="" xmlns:a16="http://schemas.microsoft.com/office/drawing/2014/main" id="{E6B67B49-151C-44F4-A573-1CDA7A62C131}"/>
                </a:ext>
              </a:extLst>
            </p:cNvPr>
            <p:cNvSpPr/>
            <p:nvPr/>
          </p:nvSpPr>
          <p:spPr>
            <a:xfrm>
              <a:off x="7531872" y="1681838"/>
              <a:ext cx="343176" cy="91440"/>
            </a:xfrm>
            <a:custGeom>
              <a:avLst/>
              <a:gdLst>
                <a:gd name="connsiteX0" fmla="*/ 0 w 343176"/>
                <a:gd name="connsiteY0" fmla="*/ 45720 h 91440"/>
                <a:gd name="connsiteX1" fmla="*/ 343176 w 34317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176" h="91440">
                  <a:moveTo>
                    <a:pt x="0" y="45720"/>
                  </a:moveTo>
                  <a:lnTo>
                    <a:pt x="343176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709" tIns="37141" rIns="175709" bIns="3714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500" kern="120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="" xmlns:a16="http://schemas.microsoft.com/office/drawing/2014/main" id="{FA59AC62-E31A-4938-9ECB-14A3712EBFE8}"/>
                </a:ext>
              </a:extLst>
            </p:cNvPr>
            <p:cNvSpPr/>
            <p:nvPr/>
          </p:nvSpPr>
          <p:spPr>
            <a:xfrm>
              <a:off x="4616797" y="1681838"/>
              <a:ext cx="343176" cy="91440"/>
            </a:xfrm>
            <a:custGeom>
              <a:avLst/>
              <a:gdLst>
                <a:gd name="connsiteX0" fmla="*/ 0 w 343176"/>
                <a:gd name="connsiteY0" fmla="*/ 45720 h 91440"/>
                <a:gd name="connsiteX1" fmla="*/ 343176 w 34317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3176" h="91440">
                  <a:moveTo>
                    <a:pt x="0" y="45720"/>
                  </a:moveTo>
                  <a:lnTo>
                    <a:pt x="343176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709" tIns="37141" rIns="175709" bIns="3714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kern="120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="" xmlns:a16="http://schemas.microsoft.com/office/drawing/2014/main" id="{0DF87E23-2DA7-4895-B6F4-5595408EF99C}"/>
                </a:ext>
              </a:extLst>
            </p:cNvPr>
            <p:cNvSpPr/>
            <p:nvPr/>
          </p:nvSpPr>
          <p:spPr>
            <a:xfrm>
              <a:off x="2557741" y="1727558"/>
              <a:ext cx="343176" cy="1770572"/>
            </a:xfrm>
            <a:custGeom>
              <a:avLst/>
              <a:gdLst>
                <a:gd name="connsiteX0" fmla="*/ 0 w 343176"/>
                <a:gd name="connsiteY0" fmla="*/ 1770572 h 1770572"/>
                <a:gd name="connsiteX1" fmla="*/ 171588 w 343176"/>
                <a:gd name="connsiteY1" fmla="*/ 1770572 h 1770572"/>
                <a:gd name="connsiteX2" fmla="*/ 171588 w 343176"/>
                <a:gd name="connsiteY2" fmla="*/ 0 h 1770572"/>
                <a:gd name="connsiteX3" fmla="*/ 343176 w 343176"/>
                <a:gd name="connsiteY3" fmla="*/ 0 h 177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176" h="1770572">
                  <a:moveTo>
                    <a:pt x="0" y="1770572"/>
                  </a:moveTo>
                  <a:lnTo>
                    <a:pt x="171588" y="1770572"/>
                  </a:lnTo>
                  <a:lnTo>
                    <a:pt x="171588" y="0"/>
                  </a:lnTo>
                  <a:lnTo>
                    <a:pt x="34317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200" tIns="840199" rIns="139200" bIns="84019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600" kern="120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="" xmlns:a16="http://schemas.microsoft.com/office/drawing/2014/main" id="{635CE81A-95E3-4810-9373-981F6716890E}"/>
                </a:ext>
              </a:extLst>
            </p:cNvPr>
            <p:cNvSpPr/>
            <p:nvPr/>
          </p:nvSpPr>
          <p:spPr>
            <a:xfrm rot="16200000">
              <a:off x="745413" y="3062473"/>
              <a:ext cx="3101521" cy="523134"/>
            </a:xfrm>
            <a:custGeom>
              <a:avLst/>
              <a:gdLst>
                <a:gd name="connsiteX0" fmla="*/ 0 w 2753338"/>
                <a:gd name="connsiteY0" fmla="*/ 0 h 523134"/>
                <a:gd name="connsiteX1" fmla="*/ 2753338 w 2753338"/>
                <a:gd name="connsiteY1" fmla="*/ 0 h 523134"/>
                <a:gd name="connsiteX2" fmla="*/ 2753338 w 2753338"/>
                <a:gd name="connsiteY2" fmla="*/ 523134 h 523134"/>
                <a:gd name="connsiteX3" fmla="*/ 0 w 2753338"/>
                <a:gd name="connsiteY3" fmla="*/ 523134 h 523134"/>
                <a:gd name="connsiteX4" fmla="*/ 0 w 2753338"/>
                <a:gd name="connsiteY4" fmla="*/ 0 h 52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338" h="523134">
                  <a:moveTo>
                    <a:pt x="0" y="0"/>
                  </a:moveTo>
                  <a:lnTo>
                    <a:pt x="2753338" y="0"/>
                  </a:lnTo>
                  <a:lnTo>
                    <a:pt x="2753338" y="523134"/>
                  </a:lnTo>
                  <a:lnTo>
                    <a:pt x="0" y="523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Carrera en 4 Fases</a:t>
              </a:r>
              <a:endParaRPr lang="es-CO" sz="28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="" xmlns:a16="http://schemas.microsoft.com/office/drawing/2014/main" id="{C159CECD-D70C-441A-8263-488EC4FE3B4F}"/>
                </a:ext>
              </a:extLst>
            </p:cNvPr>
            <p:cNvSpPr/>
            <p:nvPr/>
          </p:nvSpPr>
          <p:spPr>
            <a:xfrm>
              <a:off x="2900917" y="1465991"/>
              <a:ext cx="1715880" cy="523134"/>
            </a:xfrm>
            <a:custGeom>
              <a:avLst/>
              <a:gdLst>
                <a:gd name="connsiteX0" fmla="*/ 0 w 1715880"/>
                <a:gd name="connsiteY0" fmla="*/ 0 h 523134"/>
                <a:gd name="connsiteX1" fmla="*/ 1715880 w 1715880"/>
                <a:gd name="connsiteY1" fmla="*/ 0 h 523134"/>
                <a:gd name="connsiteX2" fmla="*/ 1715880 w 1715880"/>
                <a:gd name="connsiteY2" fmla="*/ 523134 h 523134"/>
                <a:gd name="connsiteX3" fmla="*/ 0 w 1715880"/>
                <a:gd name="connsiteY3" fmla="*/ 523134 h 523134"/>
                <a:gd name="connsiteX4" fmla="*/ 0 w 1715880"/>
                <a:gd name="connsiteY4" fmla="*/ 0 h 52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5880" h="523134">
                  <a:moveTo>
                    <a:pt x="0" y="0"/>
                  </a:moveTo>
                  <a:lnTo>
                    <a:pt x="1715880" y="0"/>
                  </a:lnTo>
                  <a:lnTo>
                    <a:pt x="1715880" y="523134"/>
                  </a:lnTo>
                  <a:lnTo>
                    <a:pt x="0" y="523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Fase 4</a:t>
              </a:r>
              <a:endParaRPr lang="es-CO" sz="20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="" xmlns:a16="http://schemas.microsoft.com/office/drawing/2014/main" id="{2587BE20-407F-431B-B84F-FEC162EC2947}"/>
                </a:ext>
              </a:extLst>
            </p:cNvPr>
            <p:cNvSpPr/>
            <p:nvPr/>
          </p:nvSpPr>
          <p:spPr>
            <a:xfrm>
              <a:off x="4959974" y="1086761"/>
              <a:ext cx="2571898" cy="1281595"/>
            </a:xfrm>
            <a:custGeom>
              <a:avLst/>
              <a:gdLst>
                <a:gd name="connsiteX0" fmla="*/ 0 w 2571898"/>
                <a:gd name="connsiteY0" fmla="*/ 0 h 1281595"/>
                <a:gd name="connsiteX1" fmla="*/ 2571898 w 2571898"/>
                <a:gd name="connsiteY1" fmla="*/ 0 h 1281595"/>
                <a:gd name="connsiteX2" fmla="*/ 2571898 w 2571898"/>
                <a:gd name="connsiteY2" fmla="*/ 1281595 h 1281595"/>
                <a:gd name="connsiteX3" fmla="*/ 0 w 2571898"/>
                <a:gd name="connsiteY3" fmla="*/ 1281595 h 1281595"/>
                <a:gd name="connsiteX4" fmla="*/ 0 w 2571898"/>
                <a:gd name="connsiteY4" fmla="*/ 0 h 12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898" h="1281595">
                  <a:moveTo>
                    <a:pt x="0" y="0"/>
                  </a:moveTo>
                  <a:lnTo>
                    <a:pt x="2571898" y="0"/>
                  </a:lnTo>
                  <a:lnTo>
                    <a:pt x="2571898" y="1281595"/>
                  </a:lnTo>
                  <a:lnTo>
                    <a:pt x="0" y="1281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Profesor Senior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Profesor Asociado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Profesor Temporal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Profesor Tiempo Completo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Profesor de Investigación </a:t>
              </a:r>
              <a:endParaRPr lang="es-CO" sz="14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="" xmlns:a16="http://schemas.microsoft.com/office/drawing/2014/main" id="{8F09F986-84E8-4EA1-86BF-CC443583A26B}"/>
                </a:ext>
              </a:extLst>
            </p:cNvPr>
            <p:cNvSpPr/>
            <p:nvPr/>
          </p:nvSpPr>
          <p:spPr>
            <a:xfrm>
              <a:off x="7875048" y="1350399"/>
              <a:ext cx="2200547" cy="754317"/>
            </a:xfrm>
            <a:custGeom>
              <a:avLst/>
              <a:gdLst>
                <a:gd name="connsiteX0" fmla="*/ 0 w 2200547"/>
                <a:gd name="connsiteY0" fmla="*/ 0 h 754317"/>
                <a:gd name="connsiteX1" fmla="*/ 2200547 w 2200547"/>
                <a:gd name="connsiteY1" fmla="*/ 0 h 754317"/>
                <a:gd name="connsiteX2" fmla="*/ 2200547 w 2200547"/>
                <a:gd name="connsiteY2" fmla="*/ 754317 h 754317"/>
                <a:gd name="connsiteX3" fmla="*/ 0 w 2200547"/>
                <a:gd name="connsiteY3" fmla="*/ 754317 h 754317"/>
                <a:gd name="connsiteX4" fmla="*/ 0 w 2200547"/>
                <a:gd name="connsiteY4" fmla="*/ 0 h 7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0547" h="754317">
                  <a:moveTo>
                    <a:pt x="0" y="0"/>
                  </a:moveTo>
                  <a:lnTo>
                    <a:pt x="2200547" y="0"/>
                  </a:lnTo>
                  <a:lnTo>
                    <a:pt x="2200547" y="754317"/>
                  </a:lnTo>
                  <a:lnTo>
                    <a:pt x="0" y="754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Contratos Permanentes</a:t>
              </a:r>
            </a:p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Vinculación Directa</a:t>
              </a:r>
            </a:p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De 5 a 6 años (experiencia)</a:t>
              </a:r>
              <a:endParaRPr lang="es-CO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="" xmlns:a16="http://schemas.microsoft.com/office/drawing/2014/main" id="{9AB86989-0F5C-4CC9-A3E7-E6B2CCBBC34C}"/>
                </a:ext>
              </a:extLst>
            </p:cNvPr>
            <p:cNvSpPr/>
            <p:nvPr/>
          </p:nvSpPr>
          <p:spPr>
            <a:xfrm>
              <a:off x="2900917" y="2608582"/>
              <a:ext cx="1715880" cy="523134"/>
            </a:xfrm>
            <a:custGeom>
              <a:avLst/>
              <a:gdLst>
                <a:gd name="connsiteX0" fmla="*/ 0 w 1715880"/>
                <a:gd name="connsiteY0" fmla="*/ 0 h 523134"/>
                <a:gd name="connsiteX1" fmla="*/ 1715880 w 1715880"/>
                <a:gd name="connsiteY1" fmla="*/ 0 h 523134"/>
                <a:gd name="connsiteX2" fmla="*/ 1715880 w 1715880"/>
                <a:gd name="connsiteY2" fmla="*/ 523134 h 523134"/>
                <a:gd name="connsiteX3" fmla="*/ 0 w 1715880"/>
                <a:gd name="connsiteY3" fmla="*/ 523134 h 523134"/>
                <a:gd name="connsiteX4" fmla="*/ 0 w 1715880"/>
                <a:gd name="connsiteY4" fmla="*/ 0 h 52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5880" h="523134">
                  <a:moveTo>
                    <a:pt x="0" y="0"/>
                  </a:moveTo>
                  <a:lnTo>
                    <a:pt x="1715880" y="0"/>
                  </a:lnTo>
                  <a:lnTo>
                    <a:pt x="1715880" y="523134"/>
                  </a:lnTo>
                  <a:lnTo>
                    <a:pt x="0" y="523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Fase 3</a:t>
              </a:r>
              <a:endParaRPr lang="es-CO" sz="20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="" xmlns:a16="http://schemas.microsoft.com/office/drawing/2014/main" id="{47F49D1B-810E-4B53-81D2-8630FC11C205}"/>
                </a:ext>
              </a:extLst>
            </p:cNvPr>
            <p:cNvSpPr/>
            <p:nvPr/>
          </p:nvSpPr>
          <p:spPr>
            <a:xfrm>
              <a:off x="4959974" y="2499139"/>
              <a:ext cx="2554499" cy="742018"/>
            </a:xfrm>
            <a:custGeom>
              <a:avLst/>
              <a:gdLst>
                <a:gd name="connsiteX0" fmla="*/ 0 w 2554499"/>
                <a:gd name="connsiteY0" fmla="*/ 0 h 742018"/>
                <a:gd name="connsiteX1" fmla="*/ 2554499 w 2554499"/>
                <a:gd name="connsiteY1" fmla="*/ 0 h 742018"/>
                <a:gd name="connsiteX2" fmla="*/ 2554499 w 2554499"/>
                <a:gd name="connsiteY2" fmla="*/ 742018 h 742018"/>
                <a:gd name="connsiteX3" fmla="*/ 0 w 2554499"/>
                <a:gd name="connsiteY3" fmla="*/ 742018 h 742018"/>
                <a:gd name="connsiteX4" fmla="*/ 0 w 2554499"/>
                <a:gd name="connsiteY4" fmla="*/ 0 h 74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4499" h="742018">
                  <a:moveTo>
                    <a:pt x="0" y="0"/>
                  </a:moveTo>
                  <a:lnTo>
                    <a:pt x="2554499" y="0"/>
                  </a:lnTo>
                  <a:lnTo>
                    <a:pt x="2554499" y="742018"/>
                  </a:lnTo>
                  <a:lnTo>
                    <a:pt x="0" y="742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Asistente de Investigación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  </a:t>
              </a: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(Técnico)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Investigador Senior</a:t>
              </a: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="" xmlns:a16="http://schemas.microsoft.com/office/drawing/2014/main" id="{BFBEBC7D-DCE4-494B-81C5-1F2A53C106C7}"/>
                </a:ext>
              </a:extLst>
            </p:cNvPr>
            <p:cNvSpPr/>
            <p:nvPr/>
          </p:nvSpPr>
          <p:spPr>
            <a:xfrm>
              <a:off x="7857649" y="2532505"/>
              <a:ext cx="2217946" cy="675287"/>
            </a:xfrm>
            <a:custGeom>
              <a:avLst/>
              <a:gdLst>
                <a:gd name="connsiteX0" fmla="*/ 0 w 2217946"/>
                <a:gd name="connsiteY0" fmla="*/ 0 h 675287"/>
                <a:gd name="connsiteX1" fmla="*/ 2217946 w 2217946"/>
                <a:gd name="connsiteY1" fmla="*/ 0 h 675287"/>
                <a:gd name="connsiteX2" fmla="*/ 2217946 w 2217946"/>
                <a:gd name="connsiteY2" fmla="*/ 675287 h 675287"/>
                <a:gd name="connsiteX3" fmla="*/ 0 w 2217946"/>
                <a:gd name="connsiteY3" fmla="*/ 675287 h 675287"/>
                <a:gd name="connsiteX4" fmla="*/ 0 w 2217946"/>
                <a:gd name="connsiteY4" fmla="*/ 0 h 67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946" h="675287">
                  <a:moveTo>
                    <a:pt x="0" y="0"/>
                  </a:moveTo>
                  <a:lnTo>
                    <a:pt x="2217946" y="0"/>
                  </a:lnTo>
                  <a:lnTo>
                    <a:pt x="2217946" y="675287"/>
                  </a:lnTo>
                  <a:lnTo>
                    <a:pt x="0" y="675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Con contratos temporales</a:t>
              </a:r>
            </a:p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Patrocinios externos</a:t>
              </a:r>
            </a:p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De 5 a 6 años (experiencia</a:t>
              </a:r>
              <a:endParaRPr lang="es-CO" sz="140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="" xmlns:a16="http://schemas.microsoft.com/office/drawing/2014/main" id="{7AF350D0-A9AC-4490-A6F1-0ABC225B932B}"/>
                </a:ext>
              </a:extLst>
            </p:cNvPr>
            <p:cNvSpPr/>
            <p:nvPr/>
          </p:nvSpPr>
          <p:spPr>
            <a:xfrm>
              <a:off x="2900917" y="3811634"/>
              <a:ext cx="1715880" cy="523134"/>
            </a:xfrm>
            <a:custGeom>
              <a:avLst/>
              <a:gdLst>
                <a:gd name="connsiteX0" fmla="*/ 0 w 1715880"/>
                <a:gd name="connsiteY0" fmla="*/ 0 h 523134"/>
                <a:gd name="connsiteX1" fmla="*/ 1715880 w 1715880"/>
                <a:gd name="connsiteY1" fmla="*/ 0 h 523134"/>
                <a:gd name="connsiteX2" fmla="*/ 1715880 w 1715880"/>
                <a:gd name="connsiteY2" fmla="*/ 523134 h 523134"/>
                <a:gd name="connsiteX3" fmla="*/ 0 w 1715880"/>
                <a:gd name="connsiteY3" fmla="*/ 523134 h 523134"/>
                <a:gd name="connsiteX4" fmla="*/ 0 w 1715880"/>
                <a:gd name="connsiteY4" fmla="*/ 0 h 52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5880" h="523134">
                  <a:moveTo>
                    <a:pt x="0" y="0"/>
                  </a:moveTo>
                  <a:lnTo>
                    <a:pt x="1715880" y="0"/>
                  </a:lnTo>
                  <a:lnTo>
                    <a:pt x="1715880" y="523134"/>
                  </a:lnTo>
                  <a:lnTo>
                    <a:pt x="0" y="523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Fase 2</a:t>
              </a:r>
              <a:endParaRPr lang="es-CO" sz="20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="" xmlns:a16="http://schemas.microsoft.com/office/drawing/2014/main" id="{D9E537B5-9FFE-428E-8D0E-E8D22BB83A42}"/>
                </a:ext>
              </a:extLst>
            </p:cNvPr>
            <p:cNvSpPr/>
            <p:nvPr/>
          </p:nvSpPr>
          <p:spPr>
            <a:xfrm>
              <a:off x="4959974" y="3371942"/>
              <a:ext cx="2530254" cy="1402517"/>
            </a:xfrm>
            <a:custGeom>
              <a:avLst/>
              <a:gdLst>
                <a:gd name="connsiteX0" fmla="*/ 0 w 2530254"/>
                <a:gd name="connsiteY0" fmla="*/ 0 h 1402517"/>
                <a:gd name="connsiteX1" fmla="*/ 2530254 w 2530254"/>
                <a:gd name="connsiteY1" fmla="*/ 0 h 1402517"/>
                <a:gd name="connsiteX2" fmla="*/ 2530254 w 2530254"/>
                <a:gd name="connsiteY2" fmla="*/ 1402517 h 1402517"/>
                <a:gd name="connsiteX3" fmla="*/ 0 w 2530254"/>
                <a:gd name="connsiteY3" fmla="*/ 1402517 h 1402517"/>
                <a:gd name="connsiteX4" fmla="*/ 0 w 2530254"/>
                <a:gd name="connsiteY4" fmla="*/ 0 h 140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254" h="1402517">
                  <a:moveTo>
                    <a:pt x="0" y="0"/>
                  </a:moveTo>
                  <a:lnTo>
                    <a:pt x="2530254" y="0"/>
                  </a:lnTo>
                  <a:lnTo>
                    <a:pt x="2530254" y="1402517"/>
                  </a:lnTo>
                  <a:lnTo>
                    <a:pt x="0" y="1402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Asistente Científico (Post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 </a:t>
              </a: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Doctorado)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Asistente de Investigación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Investigador Junior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Profesor Junior</a:t>
              </a:r>
              <a:endParaRPr lang="es-CO" sz="14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="" xmlns:a16="http://schemas.microsoft.com/office/drawing/2014/main" id="{C79D1BC1-CBBD-4E25-BD64-FE7D8AE82D5B}"/>
                </a:ext>
              </a:extLst>
            </p:cNvPr>
            <p:cNvSpPr/>
            <p:nvPr/>
          </p:nvSpPr>
          <p:spPr>
            <a:xfrm>
              <a:off x="7833404" y="3642759"/>
              <a:ext cx="2323988" cy="754317"/>
            </a:xfrm>
            <a:custGeom>
              <a:avLst/>
              <a:gdLst>
                <a:gd name="connsiteX0" fmla="*/ 0 w 2323988"/>
                <a:gd name="connsiteY0" fmla="*/ 0 h 647750"/>
                <a:gd name="connsiteX1" fmla="*/ 2323988 w 2323988"/>
                <a:gd name="connsiteY1" fmla="*/ 0 h 647750"/>
                <a:gd name="connsiteX2" fmla="*/ 2323988 w 2323988"/>
                <a:gd name="connsiteY2" fmla="*/ 647750 h 647750"/>
                <a:gd name="connsiteX3" fmla="*/ 0 w 2323988"/>
                <a:gd name="connsiteY3" fmla="*/ 647750 h 647750"/>
                <a:gd name="connsiteX4" fmla="*/ 0 w 2323988"/>
                <a:gd name="connsiteY4" fmla="*/ 0 h 6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988" h="647750">
                  <a:moveTo>
                    <a:pt x="0" y="0"/>
                  </a:moveTo>
                  <a:lnTo>
                    <a:pt x="2323988" y="0"/>
                  </a:lnTo>
                  <a:lnTo>
                    <a:pt x="2323988" y="647750"/>
                  </a:lnTo>
                  <a:lnTo>
                    <a:pt x="0" y="647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Con contratos temporales</a:t>
              </a:r>
            </a:p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Patrocinios externos</a:t>
              </a:r>
            </a:p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De 2 a 6 años (experiencia)</a:t>
              </a:r>
              <a:endParaRPr lang="es-CO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="" xmlns:a16="http://schemas.microsoft.com/office/drawing/2014/main" id="{E251E048-CEF1-42CD-BD96-13EF825A5AD4}"/>
                </a:ext>
              </a:extLst>
            </p:cNvPr>
            <p:cNvSpPr/>
            <p:nvPr/>
          </p:nvSpPr>
          <p:spPr>
            <a:xfrm>
              <a:off x="2900917" y="5007137"/>
              <a:ext cx="1715880" cy="523134"/>
            </a:xfrm>
            <a:custGeom>
              <a:avLst/>
              <a:gdLst>
                <a:gd name="connsiteX0" fmla="*/ 0 w 1715880"/>
                <a:gd name="connsiteY0" fmla="*/ 0 h 523134"/>
                <a:gd name="connsiteX1" fmla="*/ 1715880 w 1715880"/>
                <a:gd name="connsiteY1" fmla="*/ 0 h 523134"/>
                <a:gd name="connsiteX2" fmla="*/ 1715880 w 1715880"/>
                <a:gd name="connsiteY2" fmla="*/ 523134 h 523134"/>
                <a:gd name="connsiteX3" fmla="*/ 0 w 1715880"/>
                <a:gd name="connsiteY3" fmla="*/ 523134 h 523134"/>
                <a:gd name="connsiteX4" fmla="*/ 0 w 1715880"/>
                <a:gd name="connsiteY4" fmla="*/ 0 h 52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5880" h="523134">
                  <a:moveTo>
                    <a:pt x="0" y="0"/>
                  </a:moveTo>
                  <a:lnTo>
                    <a:pt x="1715880" y="0"/>
                  </a:lnTo>
                  <a:lnTo>
                    <a:pt x="1715880" y="523134"/>
                  </a:lnTo>
                  <a:lnTo>
                    <a:pt x="0" y="523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Fase 1</a:t>
              </a:r>
              <a:endParaRPr lang="es-CO" sz="20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="" xmlns:a16="http://schemas.microsoft.com/office/drawing/2014/main" id="{6FFAC6C4-A554-44DA-900E-C53D9E778092}"/>
                </a:ext>
              </a:extLst>
            </p:cNvPr>
            <p:cNvSpPr/>
            <p:nvPr/>
          </p:nvSpPr>
          <p:spPr>
            <a:xfrm>
              <a:off x="4959974" y="4874802"/>
              <a:ext cx="2539811" cy="608798"/>
            </a:xfrm>
            <a:custGeom>
              <a:avLst/>
              <a:gdLst>
                <a:gd name="connsiteX0" fmla="*/ 0 w 2539811"/>
                <a:gd name="connsiteY0" fmla="*/ 0 h 429791"/>
                <a:gd name="connsiteX1" fmla="*/ 2539811 w 2539811"/>
                <a:gd name="connsiteY1" fmla="*/ 0 h 429791"/>
                <a:gd name="connsiteX2" fmla="*/ 2539811 w 2539811"/>
                <a:gd name="connsiteY2" fmla="*/ 429791 h 429791"/>
                <a:gd name="connsiteX3" fmla="*/ 0 w 2539811"/>
                <a:gd name="connsiteY3" fmla="*/ 429791 h 429791"/>
                <a:gd name="connsiteX4" fmla="*/ 0 w 2539811"/>
                <a:gd name="connsiteY4" fmla="*/ 0 h 42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811" h="429791">
                  <a:moveTo>
                    <a:pt x="0" y="0"/>
                  </a:moveTo>
                  <a:lnTo>
                    <a:pt x="2539811" y="0"/>
                  </a:lnTo>
                  <a:lnTo>
                    <a:pt x="2539811" y="429791"/>
                  </a:lnTo>
                  <a:lnTo>
                    <a:pt x="0" y="42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Estudiante de Doctorado</a:t>
              </a: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s-E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 - Asistente Científico</a:t>
              </a:r>
              <a:endParaRPr lang="es-CO" sz="14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="" xmlns:a16="http://schemas.microsoft.com/office/drawing/2014/main" id="{3B3D862A-2CAB-44A1-A669-B0E8F0E6E6F0}"/>
                </a:ext>
              </a:extLst>
            </p:cNvPr>
            <p:cNvSpPr/>
            <p:nvPr/>
          </p:nvSpPr>
          <p:spPr>
            <a:xfrm>
              <a:off x="7842961" y="4646831"/>
              <a:ext cx="2213880" cy="985333"/>
            </a:xfrm>
            <a:custGeom>
              <a:avLst/>
              <a:gdLst>
                <a:gd name="connsiteX0" fmla="*/ 0 w 2213880"/>
                <a:gd name="connsiteY0" fmla="*/ 0 h 726921"/>
                <a:gd name="connsiteX1" fmla="*/ 2213880 w 2213880"/>
                <a:gd name="connsiteY1" fmla="*/ 0 h 726921"/>
                <a:gd name="connsiteX2" fmla="*/ 2213880 w 2213880"/>
                <a:gd name="connsiteY2" fmla="*/ 726921 h 726921"/>
                <a:gd name="connsiteX3" fmla="*/ 0 w 2213880"/>
                <a:gd name="connsiteY3" fmla="*/ 726921 h 726921"/>
                <a:gd name="connsiteX4" fmla="*/ 0 w 2213880"/>
                <a:gd name="connsiteY4" fmla="*/ 0 h 72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3880" h="726921">
                  <a:moveTo>
                    <a:pt x="0" y="0"/>
                  </a:moveTo>
                  <a:lnTo>
                    <a:pt x="2213880" y="0"/>
                  </a:lnTo>
                  <a:lnTo>
                    <a:pt x="2213880" y="726921"/>
                  </a:lnTo>
                  <a:lnTo>
                    <a:pt x="0" y="726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Becados</a:t>
              </a:r>
            </a:p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Fondos de Subvención</a:t>
              </a:r>
            </a:p>
            <a:p>
              <a:pPr lvl="0"/>
              <a:r>
                <a:rPr lang="es-E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- De 3 a 4 años (estudiante)</a:t>
              </a:r>
              <a:endParaRPr lang="es-CO" sz="1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s-CO" sz="1400" kern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9DA88EEF-9799-402B-A834-D117D0831912}"/>
              </a:ext>
            </a:extLst>
          </p:cNvPr>
          <p:cNvSpPr/>
          <p:nvPr/>
        </p:nvSpPr>
        <p:spPr>
          <a:xfrm>
            <a:off x="815231" y="547000"/>
            <a:ext cx="10656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ALEMANIA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4A820F7-E795-4012-A24F-A0025863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359" y="4322388"/>
            <a:ext cx="1336741" cy="192431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F2442EBC-46BA-43F3-8C2D-A45CC7C25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="" xmlns:a16="http://schemas.microsoft.com/office/drawing/2014/main" id="{F5F65161-300A-49FA-B85B-F91D1CDF60E7}"/>
              </a:ext>
            </a:extLst>
          </p:cNvPr>
          <p:cNvCxnSpPr>
            <a:cxnSpLocks/>
          </p:cNvCxnSpPr>
          <p:nvPr/>
        </p:nvCxnSpPr>
        <p:spPr>
          <a:xfrm>
            <a:off x="1668325" y="5930292"/>
            <a:ext cx="90220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: curvada hacia la derecha 7">
            <a:extLst>
              <a:ext uri="{FF2B5EF4-FFF2-40B4-BE49-F238E27FC236}">
                <a16:creationId xmlns="" xmlns:a16="http://schemas.microsoft.com/office/drawing/2014/main" id="{34C34F8B-BFD5-4BE6-A302-9C79B920C808}"/>
              </a:ext>
            </a:extLst>
          </p:cNvPr>
          <p:cNvSpPr/>
          <p:nvPr/>
        </p:nvSpPr>
        <p:spPr>
          <a:xfrm rot="10800000" flipH="1">
            <a:off x="3634551" y="2085025"/>
            <a:ext cx="263848" cy="509472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AA58741C-3542-4ECA-9350-B1A4369CEB3A}"/>
              </a:ext>
            </a:extLst>
          </p:cNvPr>
          <p:cNvCxnSpPr>
            <a:cxnSpLocks/>
          </p:cNvCxnSpPr>
          <p:nvPr/>
        </p:nvCxnSpPr>
        <p:spPr>
          <a:xfrm>
            <a:off x="1653157" y="946812"/>
            <a:ext cx="90220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6E9E6605-859F-4C35-97B5-E603CC82157F}"/>
              </a:ext>
            </a:extLst>
          </p:cNvPr>
          <p:cNvGrpSpPr/>
          <p:nvPr/>
        </p:nvGrpSpPr>
        <p:grpSpPr>
          <a:xfrm>
            <a:off x="715415" y="141003"/>
            <a:ext cx="8417408" cy="349250"/>
            <a:chOff x="718878" y="141003"/>
            <a:chExt cx="8458157" cy="349250"/>
          </a:xfrm>
        </p:grpSpPr>
        <p:grpSp>
          <p:nvGrpSpPr>
            <p:cNvPr id="24" name="6 Grupo">
              <a:extLst>
                <a:ext uri="{FF2B5EF4-FFF2-40B4-BE49-F238E27FC236}">
                  <a16:creationId xmlns="" xmlns:a16="http://schemas.microsoft.com/office/drawing/2014/main" id="{8ADE0D58-D422-415A-9D74-169A5919F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5764234" cy="347650"/>
              <a:chOff x="2267973" y="105310"/>
              <a:chExt cx="4031957" cy="825373"/>
            </a:xfrm>
          </p:grpSpPr>
          <p:sp>
            <p:nvSpPr>
              <p:cNvPr id="32" name="38 Redondear rectángulo de esquina del mismo lado">
                <a:extLst>
                  <a:ext uri="{FF2B5EF4-FFF2-40B4-BE49-F238E27FC236}">
                    <a16:creationId xmlns="" xmlns:a16="http://schemas.microsoft.com/office/drawing/2014/main" id="{337AECD9-BB1C-426A-B79F-1A60C0F8037B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dondear rectángulo de esquina del mismo lado 4">
                <a:extLst>
                  <a:ext uri="{FF2B5EF4-FFF2-40B4-BE49-F238E27FC236}">
                    <a16:creationId xmlns="" xmlns:a16="http://schemas.microsoft.com/office/drawing/2014/main" id="{EE9D30DA-1B37-4A52-97E2-EF5530A8C971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¿Cómo es la carrera profesoral en otros países?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5" name="41 Rectángulo redondeado">
              <a:extLst>
                <a:ext uri="{FF2B5EF4-FFF2-40B4-BE49-F238E27FC236}">
                  <a16:creationId xmlns="" xmlns:a16="http://schemas.microsoft.com/office/drawing/2014/main" id="{C241D929-87DA-47C2-B05A-D670DE9F7D18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6" name="54 Rectángulo redondeado">
              <a:extLst>
                <a:ext uri="{FF2B5EF4-FFF2-40B4-BE49-F238E27FC236}">
                  <a16:creationId xmlns="" xmlns:a16="http://schemas.microsoft.com/office/drawing/2014/main" id="{CCDDB5BC-4AAD-4C98-A9BB-2D775423D7B9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5FFA962A-5A13-42C7-BCE7-40E421E06012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54 Rectángulo redondeado">
              <a:extLst>
                <a:ext uri="{FF2B5EF4-FFF2-40B4-BE49-F238E27FC236}">
                  <a16:creationId xmlns="" xmlns:a16="http://schemas.microsoft.com/office/drawing/2014/main" id="{E776FBB2-3088-44F8-9EB1-9395FC6D6722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54 Rectángulo redondeado">
              <a:extLst>
                <a:ext uri="{FF2B5EF4-FFF2-40B4-BE49-F238E27FC236}">
                  <a16:creationId xmlns="" xmlns:a16="http://schemas.microsoft.com/office/drawing/2014/main" id="{E6322AB9-1752-43CB-8277-F7E39D4AC249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54 Rectángulo redondeado">
              <a:extLst>
                <a:ext uri="{FF2B5EF4-FFF2-40B4-BE49-F238E27FC236}">
                  <a16:creationId xmlns="" xmlns:a16="http://schemas.microsoft.com/office/drawing/2014/main" id="{F83231C2-FB8F-453D-A9A4-B018867D75A4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54 Rectángulo redondeado">
              <a:extLst>
                <a:ext uri="{FF2B5EF4-FFF2-40B4-BE49-F238E27FC236}">
                  <a16:creationId xmlns="" xmlns:a16="http://schemas.microsoft.com/office/drawing/2014/main" id="{985F3B4B-AFD8-4A5E-B8EF-E0933246395B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Flecha: curvada hacia la derecha 48">
            <a:extLst>
              <a:ext uri="{FF2B5EF4-FFF2-40B4-BE49-F238E27FC236}">
                <a16:creationId xmlns="" xmlns:a16="http://schemas.microsoft.com/office/drawing/2014/main" id="{5F284376-F8FF-4B9B-BF87-6AC50ABDE65A}"/>
              </a:ext>
            </a:extLst>
          </p:cNvPr>
          <p:cNvSpPr/>
          <p:nvPr/>
        </p:nvSpPr>
        <p:spPr>
          <a:xfrm rot="10800000" flipH="1">
            <a:off x="3616559" y="3275809"/>
            <a:ext cx="263848" cy="509472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0" name="Flecha: curvada hacia la derecha 49">
            <a:extLst>
              <a:ext uri="{FF2B5EF4-FFF2-40B4-BE49-F238E27FC236}">
                <a16:creationId xmlns="" xmlns:a16="http://schemas.microsoft.com/office/drawing/2014/main" id="{8661E411-AE5C-4495-9E93-9F74F13CC23F}"/>
              </a:ext>
            </a:extLst>
          </p:cNvPr>
          <p:cNvSpPr/>
          <p:nvPr/>
        </p:nvSpPr>
        <p:spPr>
          <a:xfrm rot="10800000" flipH="1">
            <a:off x="3629412" y="4451102"/>
            <a:ext cx="263848" cy="509472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1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graphicFrame>
        <p:nvGraphicFramePr>
          <p:cNvPr id="5" name="Diagrama 4">
            <a:extLst>
              <a:ext uri="{FF2B5EF4-FFF2-40B4-BE49-F238E27FC236}">
                <a16:creationId xmlns="" xmlns:a16="http://schemas.microsoft.com/office/drawing/2014/main" id="{E53CC3AF-F311-42F5-AA9B-1464461AD3A6}"/>
              </a:ext>
            </a:extLst>
          </p:cNvPr>
          <p:cNvGraphicFramePr/>
          <p:nvPr>
            <p:extLst/>
          </p:nvPr>
        </p:nvGraphicFramePr>
        <p:xfrm>
          <a:off x="1281562" y="773976"/>
          <a:ext cx="9302628" cy="4731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9DA88EEF-9799-402B-A834-D117D0831912}"/>
              </a:ext>
            </a:extLst>
          </p:cNvPr>
          <p:cNvSpPr/>
          <p:nvPr/>
        </p:nvSpPr>
        <p:spPr>
          <a:xfrm>
            <a:off x="572565" y="531760"/>
            <a:ext cx="10656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E7DBD0E-FF76-4A36-BDCA-36B3992D93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FE06AAEA-FB33-4DD3-B18C-CD1B03F17B5D}"/>
              </a:ext>
            </a:extLst>
          </p:cNvPr>
          <p:cNvCxnSpPr>
            <a:cxnSpLocks/>
          </p:cNvCxnSpPr>
          <p:nvPr/>
        </p:nvCxnSpPr>
        <p:spPr>
          <a:xfrm>
            <a:off x="1498927" y="946812"/>
            <a:ext cx="90220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2AEF87B2-06BC-4A52-A907-4A01F37BDA3C}"/>
              </a:ext>
            </a:extLst>
          </p:cNvPr>
          <p:cNvCxnSpPr>
            <a:cxnSpLocks/>
          </p:cNvCxnSpPr>
          <p:nvPr/>
        </p:nvCxnSpPr>
        <p:spPr>
          <a:xfrm>
            <a:off x="1587011" y="5424342"/>
            <a:ext cx="9022032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="" xmlns:a16="http://schemas.microsoft.com/office/drawing/2014/main" id="{4C5F7348-B183-4482-8CD3-C34D0C53F479}"/>
              </a:ext>
            </a:extLst>
          </p:cNvPr>
          <p:cNvGrpSpPr/>
          <p:nvPr/>
        </p:nvGrpSpPr>
        <p:grpSpPr>
          <a:xfrm>
            <a:off x="715415" y="141003"/>
            <a:ext cx="8417408" cy="349250"/>
            <a:chOff x="718878" y="141003"/>
            <a:chExt cx="8458157" cy="349250"/>
          </a:xfrm>
        </p:grpSpPr>
        <p:grpSp>
          <p:nvGrpSpPr>
            <p:cNvPr id="26" name="6 Grupo">
              <a:extLst>
                <a:ext uri="{FF2B5EF4-FFF2-40B4-BE49-F238E27FC236}">
                  <a16:creationId xmlns="" xmlns:a16="http://schemas.microsoft.com/office/drawing/2014/main" id="{5FC208A3-81FB-4898-9B34-A2EB7B711F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5764234" cy="347650"/>
              <a:chOff x="2267973" y="105310"/>
              <a:chExt cx="4031957" cy="825373"/>
            </a:xfrm>
          </p:grpSpPr>
          <p:sp>
            <p:nvSpPr>
              <p:cNvPr id="34" name="38 Redondear rectángulo de esquina del mismo lado">
                <a:extLst>
                  <a:ext uri="{FF2B5EF4-FFF2-40B4-BE49-F238E27FC236}">
                    <a16:creationId xmlns="" xmlns:a16="http://schemas.microsoft.com/office/drawing/2014/main" id="{881D45C0-FC30-4F21-8D08-C896295240D5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dondear rectángulo de esquina del mismo lado 4">
                <a:extLst>
                  <a:ext uri="{FF2B5EF4-FFF2-40B4-BE49-F238E27FC236}">
                    <a16:creationId xmlns="" xmlns:a16="http://schemas.microsoft.com/office/drawing/2014/main" id="{FCD8FBAA-6BE5-4503-93E0-2B0319400BA5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¿Cómo es la carrera profesoral en otros países?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7" name="41 Rectángulo redondeado">
              <a:extLst>
                <a:ext uri="{FF2B5EF4-FFF2-40B4-BE49-F238E27FC236}">
                  <a16:creationId xmlns="" xmlns:a16="http://schemas.microsoft.com/office/drawing/2014/main" id="{E6613226-5954-4901-AC76-2159F011A15F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8" name="54 Rectángulo redondeado">
              <a:extLst>
                <a:ext uri="{FF2B5EF4-FFF2-40B4-BE49-F238E27FC236}">
                  <a16:creationId xmlns="" xmlns:a16="http://schemas.microsoft.com/office/drawing/2014/main" id="{3FDADEA7-6E14-458C-95DC-5C0243A39F36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54 Rectángulo redondeado">
              <a:extLst>
                <a:ext uri="{FF2B5EF4-FFF2-40B4-BE49-F238E27FC236}">
                  <a16:creationId xmlns="" xmlns:a16="http://schemas.microsoft.com/office/drawing/2014/main" id="{61E27B0F-5607-4999-994A-BB8D7CF7CB72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54 Rectángulo redondeado">
              <a:extLst>
                <a:ext uri="{FF2B5EF4-FFF2-40B4-BE49-F238E27FC236}">
                  <a16:creationId xmlns="" xmlns:a16="http://schemas.microsoft.com/office/drawing/2014/main" id="{1BDB6B28-EFD1-4DB2-B3C7-30979A6960B9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54 Rectángulo redondeado">
              <a:extLst>
                <a:ext uri="{FF2B5EF4-FFF2-40B4-BE49-F238E27FC236}">
                  <a16:creationId xmlns="" xmlns:a16="http://schemas.microsoft.com/office/drawing/2014/main" id="{F8B2634E-52C6-4EC4-B451-E7B3658D137B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54 Rectángulo redondeado">
              <a:extLst>
                <a:ext uri="{FF2B5EF4-FFF2-40B4-BE49-F238E27FC236}">
                  <a16:creationId xmlns="" xmlns:a16="http://schemas.microsoft.com/office/drawing/2014/main" id="{8577B56A-65BE-4CDC-A34F-3EDEFA66DFE9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54 Rectángulo redondeado">
              <a:extLst>
                <a:ext uri="{FF2B5EF4-FFF2-40B4-BE49-F238E27FC236}">
                  <a16:creationId xmlns="" xmlns:a16="http://schemas.microsoft.com/office/drawing/2014/main" id="{19329A61-7EB5-4DC4-B814-86F676970123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4D4DD3B2-A71A-410E-B623-68D04DA637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0359" y="4322388"/>
            <a:ext cx="1336741" cy="1924319"/>
          </a:xfrm>
          <a:prstGeom prst="rect">
            <a:avLst/>
          </a:prstGeom>
        </p:spPr>
      </p:pic>
      <p:sp>
        <p:nvSpPr>
          <p:cNvPr id="36" name="Flecha: curvada hacia la derecha 35">
            <a:extLst>
              <a:ext uri="{FF2B5EF4-FFF2-40B4-BE49-F238E27FC236}">
                <a16:creationId xmlns="" xmlns:a16="http://schemas.microsoft.com/office/drawing/2014/main" id="{F22EE313-1484-4C83-8A95-7956D0F24C31}"/>
              </a:ext>
            </a:extLst>
          </p:cNvPr>
          <p:cNvSpPr/>
          <p:nvPr/>
        </p:nvSpPr>
        <p:spPr>
          <a:xfrm rot="10800000" flipH="1">
            <a:off x="3151278" y="2110861"/>
            <a:ext cx="245082" cy="322377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7" name="Flecha: curvada hacia la derecha 36">
            <a:extLst>
              <a:ext uri="{FF2B5EF4-FFF2-40B4-BE49-F238E27FC236}">
                <a16:creationId xmlns="" xmlns:a16="http://schemas.microsoft.com/office/drawing/2014/main" id="{75ECF5DE-5C28-4C54-8483-B42849A94CEE}"/>
              </a:ext>
            </a:extLst>
          </p:cNvPr>
          <p:cNvSpPr/>
          <p:nvPr/>
        </p:nvSpPr>
        <p:spPr>
          <a:xfrm rot="10800000" flipH="1">
            <a:off x="3133287" y="3100172"/>
            <a:ext cx="245082" cy="322377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8" name="Flecha: curvada hacia la derecha 37">
            <a:extLst>
              <a:ext uri="{FF2B5EF4-FFF2-40B4-BE49-F238E27FC236}">
                <a16:creationId xmlns="" xmlns:a16="http://schemas.microsoft.com/office/drawing/2014/main" id="{8B8A778D-347C-4226-BD77-A34AA3E7D174}"/>
              </a:ext>
            </a:extLst>
          </p:cNvPr>
          <p:cNvSpPr/>
          <p:nvPr/>
        </p:nvSpPr>
        <p:spPr>
          <a:xfrm rot="10800000" flipH="1">
            <a:off x="3115292" y="3980991"/>
            <a:ext cx="245082" cy="322377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2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B4D979DF-DE90-4CDE-997B-42DB5F26605F}"/>
              </a:ext>
            </a:extLst>
          </p:cNvPr>
          <p:cNvSpPr txBox="1">
            <a:spLocks/>
          </p:cNvSpPr>
          <p:nvPr/>
        </p:nvSpPr>
        <p:spPr>
          <a:xfrm>
            <a:off x="1491110" y="352324"/>
            <a:ext cx="8117151" cy="5803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Índice</a:t>
            </a:r>
          </a:p>
        </p:txBody>
      </p:sp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2478283" y="1054480"/>
            <a:ext cx="8412089" cy="6257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eaLnBrk="0" hangingPunct="0"/>
            <a:r>
              <a:rPr lang="es-ES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¿Qué tenemos hoy?</a:t>
            </a:r>
          </a:p>
        </p:txBody>
      </p:sp>
      <p:sp>
        <p:nvSpPr>
          <p:cNvPr id="24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97378" y="1054484"/>
            <a:ext cx="908232" cy="625789"/>
          </a:xfrm>
          <a:prstGeom prst="roundRect">
            <a:avLst>
              <a:gd name="adj" fmla="val 16667"/>
            </a:avLst>
          </a:prstGeom>
          <a:solidFill>
            <a:srgbClr val="114063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s-E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</a:p>
        </p:txBody>
      </p:sp>
      <p:sp>
        <p:nvSpPr>
          <p:cNvPr id="19" name="AutoShape 3">
            <a:extLst>
              <a:ext uri="{FF2B5EF4-FFF2-40B4-BE49-F238E27FC236}">
                <a16:creationId xmlns="" xmlns:a16="http://schemas.microsoft.com/office/drawing/2014/main" id="{65B39F30-6268-449C-A572-898B30A01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709" y="1724004"/>
            <a:ext cx="9657554" cy="6257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eaLnBrk="0" hangingPunct="0"/>
            <a:r>
              <a:rPr lang="es-ES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Algunas observaciones sobre el modelo actual</a:t>
            </a:r>
          </a:p>
        </p:txBody>
      </p:sp>
      <p:sp>
        <p:nvSpPr>
          <p:cNvPr id="21" name="AutoShap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3CDBFEB5-451B-46E2-9C2A-D44CB2A3B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805" y="1724006"/>
            <a:ext cx="908232" cy="625789"/>
          </a:xfrm>
          <a:prstGeom prst="roundRect">
            <a:avLst>
              <a:gd name="adj" fmla="val 16667"/>
            </a:avLst>
          </a:prstGeom>
          <a:solidFill>
            <a:srgbClr val="114063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s-E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="" xmlns:a16="http://schemas.microsoft.com/office/drawing/2014/main" id="{29566BF5-42BE-476C-8CEF-53811CCE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283" y="2395600"/>
            <a:ext cx="8412089" cy="6257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eaLnBrk="0" hangingPunct="0"/>
            <a:r>
              <a:rPr lang="es-ES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Referentes académicos</a:t>
            </a:r>
          </a:p>
        </p:txBody>
      </p:sp>
      <p:sp>
        <p:nvSpPr>
          <p:cNvPr id="10" name="AutoShap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1A316A1C-3A29-41D0-94C7-97A2B9E1C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378" y="2395602"/>
            <a:ext cx="908232" cy="625789"/>
          </a:xfrm>
          <a:prstGeom prst="roundRect">
            <a:avLst>
              <a:gd name="adj" fmla="val 16667"/>
            </a:avLst>
          </a:prstGeom>
          <a:solidFill>
            <a:srgbClr val="114063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s-E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="" xmlns:a16="http://schemas.microsoft.com/office/drawing/2014/main" id="{0A91F667-DAAC-42C5-983E-76EAB9D42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711" y="3065124"/>
            <a:ext cx="8414661" cy="6257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eaLnBrk="0" hangingPunct="0"/>
            <a:r>
              <a:rPr lang="es-ES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Referentes salariales</a:t>
            </a:r>
          </a:p>
        </p:txBody>
      </p:sp>
      <p:sp>
        <p:nvSpPr>
          <p:cNvPr id="13" name="AutoShap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5A495B0C-8235-4114-BB64-FF02EA69C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805" y="3065126"/>
            <a:ext cx="908232" cy="625789"/>
          </a:xfrm>
          <a:prstGeom prst="roundRect">
            <a:avLst>
              <a:gd name="adj" fmla="val 16667"/>
            </a:avLst>
          </a:prstGeom>
          <a:solidFill>
            <a:srgbClr val="114063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s-E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="" xmlns:a16="http://schemas.microsoft.com/office/drawing/2014/main" id="{CBCEB24B-497F-41D1-AA99-6AA6798D3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877" y="3735684"/>
            <a:ext cx="8414661" cy="6257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eaLnBrk="0" hangingPunct="0"/>
            <a:r>
              <a:rPr lang="es-ES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¿Para qué el cambio?</a:t>
            </a:r>
          </a:p>
        </p:txBody>
      </p:sp>
      <p:sp>
        <p:nvSpPr>
          <p:cNvPr id="15" name="AutoShap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9FA1BD8C-6722-4B27-ADB4-CB81B8B26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73" y="3735687"/>
            <a:ext cx="908232" cy="625789"/>
          </a:xfrm>
          <a:prstGeom prst="roundRect">
            <a:avLst>
              <a:gd name="adj" fmla="val 16667"/>
            </a:avLst>
          </a:prstGeom>
          <a:solidFill>
            <a:srgbClr val="114063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s-E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="" xmlns:a16="http://schemas.microsoft.com/office/drawing/2014/main" id="{9A293DB7-A3A8-46EE-990D-FFCFCD718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711" y="4406244"/>
            <a:ext cx="8414661" cy="6257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eaLnBrk="0" hangingPunct="0"/>
            <a:r>
              <a:rPr lang="es-ES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Propuesta</a:t>
            </a:r>
          </a:p>
        </p:txBody>
      </p:sp>
      <p:sp>
        <p:nvSpPr>
          <p:cNvPr id="17" name="AutoShap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90416736-4BF4-4A69-9F9A-F98D5724D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805" y="4406246"/>
            <a:ext cx="908232" cy="625789"/>
          </a:xfrm>
          <a:prstGeom prst="roundRect">
            <a:avLst>
              <a:gd name="adj" fmla="val 16667"/>
            </a:avLst>
          </a:prstGeom>
          <a:solidFill>
            <a:srgbClr val="114063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s-E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18" name="AutoShape 3">
            <a:extLst>
              <a:ext uri="{FF2B5EF4-FFF2-40B4-BE49-F238E27FC236}">
                <a16:creationId xmlns="" xmlns:a16="http://schemas.microsoft.com/office/drawing/2014/main" id="{3254242A-1FFD-4CE6-857F-920131E7C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877" y="5076804"/>
            <a:ext cx="8414661" cy="6257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eaLnBrk="0" hangingPunct="0"/>
            <a:r>
              <a:rPr lang="es-ES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Ruta</a:t>
            </a:r>
          </a:p>
        </p:txBody>
      </p:sp>
      <p:sp>
        <p:nvSpPr>
          <p:cNvPr id="20" name="AutoShape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D5C3BED0-8CCA-451A-8309-A40ED3A6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973" y="5076806"/>
            <a:ext cx="908232" cy="625789"/>
          </a:xfrm>
          <a:prstGeom prst="roundRect">
            <a:avLst>
              <a:gd name="adj" fmla="val 16667"/>
            </a:avLst>
          </a:prstGeom>
          <a:solidFill>
            <a:srgbClr val="114063"/>
          </a:solidFill>
          <a:ln>
            <a:noFill/>
          </a:ln>
        </p:spPr>
        <p:txBody>
          <a:bodyPr anchor="ctr"/>
          <a:lstStyle/>
          <a:p>
            <a:pPr algn="ctr" eaLnBrk="0" hangingPunct="0"/>
            <a:r>
              <a:rPr lang="es-ES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857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A2997CE-CCD9-4F25-9D18-638437D0A45F}"/>
              </a:ext>
            </a:extLst>
          </p:cNvPr>
          <p:cNvSpPr/>
          <p:nvPr/>
        </p:nvSpPr>
        <p:spPr>
          <a:xfrm>
            <a:off x="1" y="1222744"/>
            <a:ext cx="12133263" cy="4380614"/>
          </a:xfrm>
          <a:prstGeom prst="rect">
            <a:avLst/>
          </a:prstGeom>
          <a:solidFill>
            <a:srgbClr val="114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569174" cy="68652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DCC811F2-5031-4B3C-9211-ECEF173D4568}"/>
              </a:ext>
            </a:extLst>
          </p:cNvPr>
          <p:cNvGrpSpPr/>
          <p:nvPr/>
        </p:nvGrpSpPr>
        <p:grpSpPr>
          <a:xfrm>
            <a:off x="3670312" y="2700675"/>
            <a:ext cx="6021133" cy="1446029"/>
            <a:chOff x="3749040" y="2700671"/>
            <a:chExt cx="6050280" cy="1446029"/>
          </a:xfrm>
        </p:grpSpPr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9EFD4B32-327F-4F25-8A46-50B4D07A72F7}"/>
                </a:ext>
              </a:extLst>
            </p:cNvPr>
            <p:cNvSpPr txBox="1"/>
            <p:nvPr/>
          </p:nvSpPr>
          <p:spPr>
            <a:xfrm>
              <a:off x="3966101" y="3111829"/>
              <a:ext cx="51629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¿Para </a:t>
              </a:r>
              <a:r>
                <a:rPr kumimoji="0" lang="es-ES_tradnl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qu</a:t>
              </a:r>
              <a:r>
                <a:rPr kumimoji="0" lang="es-E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é el cambio?</a:t>
              </a:r>
              <a:endPara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" name="Conector recto 3">
              <a:extLst>
                <a:ext uri="{FF2B5EF4-FFF2-40B4-BE49-F238E27FC236}">
                  <a16:creationId xmlns="" xmlns:a16="http://schemas.microsoft.com/office/drawing/2014/main" id="{0BEB5D64-FC45-40D4-B64F-D0E1052336CE}"/>
                </a:ext>
              </a:extLst>
            </p:cNvPr>
            <p:cNvCxnSpPr>
              <a:cxnSpLocks/>
            </p:cNvCxnSpPr>
            <p:nvPr/>
          </p:nvCxnSpPr>
          <p:spPr>
            <a:xfrm>
              <a:off x="3749040" y="2700671"/>
              <a:ext cx="6050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="" xmlns:a16="http://schemas.microsoft.com/office/drawing/2014/main" id="{1C20D40F-A192-4E07-85C3-85A2A3AC5E54}"/>
                </a:ext>
              </a:extLst>
            </p:cNvPr>
            <p:cNvCxnSpPr>
              <a:cxnSpLocks/>
            </p:cNvCxnSpPr>
            <p:nvPr/>
          </p:nvCxnSpPr>
          <p:spPr>
            <a:xfrm>
              <a:off x="3749040" y="4146700"/>
              <a:ext cx="6050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60DF7C2-FAEF-40A5-A7A5-96B51A1C6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3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grpSp>
        <p:nvGrpSpPr>
          <p:cNvPr id="74" name="Grupo 73">
            <a:extLst>
              <a:ext uri="{FF2B5EF4-FFF2-40B4-BE49-F238E27FC236}">
                <a16:creationId xmlns="" xmlns:a16="http://schemas.microsoft.com/office/drawing/2014/main" id="{147BF266-FA46-4CAC-A688-0F56AE450113}"/>
              </a:ext>
            </a:extLst>
          </p:cNvPr>
          <p:cNvGrpSpPr/>
          <p:nvPr/>
        </p:nvGrpSpPr>
        <p:grpSpPr>
          <a:xfrm>
            <a:off x="715416" y="125763"/>
            <a:ext cx="8796572" cy="349250"/>
            <a:chOff x="718878" y="141003"/>
            <a:chExt cx="8839157" cy="349250"/>
          </a:xfrm>
        </p:grpSpPr>
        <p:grpSp>
          <p:nvGrpSpPr>
            <p:cNvPr id="60" name="6 Grupo">
              <a:extLst>
                <a:ext uri="{FF2B5EF4-FFF2-40B4-BE49-F238E27FC236}">
                  <a16:creationId xmlns="" xmlns:a16="http://schemas.microsoft.com/office/drawing/2014/main" id="{A64C7D7B-671F-4BE7-AFEE-4C9E663CDE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68" name="38 Redondear rectángulo de esquina del mismo lado">
                <a:extLst>
                  <a:ext uri="{FF2B5EF4-FFF2-40B4-BE49-F238E27FC236}">
                    <a16:creationId xmlns="" xmlns:a16="http://schemas.microsoft.com/office/drawing/2014/main" id="{AE786B9A-90B2-466A-AE3F-B3174A77D94C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9" name="Redondear rectángulo de esquina del mismo lado 4">
                <a:extLst>
                  <a:ext uri="{FF2B5EF4-FFF2-40B4-BE49-F238E27FC236}">
                    <a16:creationId xmlns="" xmlns:a16="http://schemas.microsoft.com/office/drawing/2014/main" id="{49653E23-9476-4775-82EF-9FC32F35FFD3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Objetivos (general y específicos)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1" name="41 Rectángulo redondeado">
              <a:extLst>
                <a:ext uri="{FF2B5EF4-FFF2-40B4-BE49-F238E27FC236}">
                  <a16:creationId xmlns="" xmlns:a16="http://schemas.microsoft.com/office/drawing/2014/main" id="{2FE3B458-08D4-434A-AFC6-53E2C2C79FE3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62" name="54 Rectángulo redondeado">
              <a:extLst>
                <a:ext uri="{FF2B5EF4-FFF2-40B4-BE49-F238E27FC236}">
                  <a16:creationId xmlns="" xmlns:a16="http://schemas.microsoft.com/office/drawing/2014/main" id="{105CF531-9423-49B3-9B0C-AD0F228B6C3D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63" name="54 Rectángulo redondeado">
              <a:extLst>
                <a:ext uri="{FF2B5EF4-FFF2-40B4-BE49-F238E27FC236}">
                  <a16:creationId xmlns="" xmlns:a16="http://schemas.microsoft.com/office/drawing/2014/main" id="{BF634E49-4E9D-4E73-9F31-4571FEC6BFAD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64" name="54 Rectángulo redondeado">
              <a:extLst>
                <a:ext uri="{FF2B5EF4-FFF2-40B4-BE49-F238E27FC236}">
                  <a16:creationId xmlns="" xmlns:a16="http://schemas.microsoft.com/office/drawing/2014/main" id="{C5E7E9E4-9C72-492A-BA29-59AF0F3F38FA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65" name="54 Rectángulo redondeado">
              <a:extLst>
                <a:ext uri="{FF2B5EF4-FFF2-40B4-BE49-F238E27FC236}">
                  <a16:creationId xmlns="" xmlns:a16="http://schemas.microsoft.com/office/drawing/2014/main" id="{3DBBD66F-CCEB-48F8-97FC-9DD4988A83F5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66" name="54 Rectángulo redondeado">
              <a:extLst>
                <a:ext uri="{FF2B5EF4-FFF2-40B4-BE49-F238E27FC236}">
                  <a16:creationId xmlns="" xmlns:a16="http://schemas.microsoft.com/office/drawing/2014/main" id="{9462AC66-A179-47ED-929F-7A43B7EC3202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67" name="54 Rectángulo redondeado">
              <a:extLst>
                <a:ext uri="{FF2B5EF4-FFF2-40B4-BE49-F238E27FC236}">
                  <a16:creationId xmlns="" xmlns:a16="http://schemas.microsoft.com/office/drawing/2014/main" id="{EC4748D1-515A-4B8C-B149-0C24B655E156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="" xmlns:a16="http://schemas.microsoft.com/office/drawing/2014/main" id="{B1B73287-7838-46BE-A99E-E0691B522E8C}"/>
              </a:ext>
            </a:extLst>
          </p:cNvPr>
          <p:cNvGrpSpPr/>
          <p:nvPr/>
        </p:nvGrpSpPr>
        <p:grpSpPr>
          <a:xfrm>
            <a:off x="1200454" y="835797"/>
            <a:ext cx="10691080" cy="5882398"/>
            <a:chOff x="1458629" y="796685"/>
            <a:chExt cx="10742836" cy="5882398"/>
          </a:xfrm>
        </p:grpSpPr>
        <p:grpSp>
          <p:nvGrpSpPr>
            <p:cNvPr id="6" name="Grupo 5">
              <a:extLst>
                <a:ext uri="{FF2B5EF4-FFF2-40B4-BE49-F238E27FC236}">
                  <a16:creationId xmlns="" xmlns:a16="http://schemas.microsoft.com/office/drawing/2014/main" id="{E81656E0-C968-41E4-8006-47D8E1FE32BC}"/>
                </a:ext>
              </a:extLst>
            </p:cNvPr>
            <p:cNvGrpSpPr/>
            <p:nvPr/>
          </p:nvGrpSpPr>
          <p:grpSpPr>
            <a:xfrm>
              <a:off x="4975455" y="1926805"/>
              <a:ext cx="3784816" cy="3565689"/>
              <a:chOff x="3657600" y="1554480"/>
              <a:chExt cx="3749040" cy="3794760"/>
            </a:xfrm>
          </p:grpSpPr>
          <p:sp>
            <p:nvSpPr>
              <p:cNvPr id="3" name="Diagrama de flujo: conector 2">
                <a:extLst>
                  <a:ext uri="{FF2B5EF4-FFF2-40B4-BE49-F238E27FC236}">
                    <a16:creationId xmlns="" xmlns:a16="http://schemas.microsoft.com/office/drawing/2014/main" id="{662E035B-50B0-44B3-996B-0BAB65F9AB08}"/>
                  </a:ext>
                </a:extLst>
              </p:cNvPr>
              <p:cNvSpPr/>
              <p:nvPr/>
            </p:nvSpPr>
            <p:spPr>
              <a:xfrm>
                <a:off x="3782107" y="1713803"/>
                <a:ext cx="3527694" cy="3490599"/>
              </a:xfrm>
              <a:prstGeom prst="flowChartConnector">
                <a:avLst/>
              </a:prstGeom>
              <a:solidFill>
                <a:srgbClr val="5C7B98"/>
              </a:solidFill>
              <a:ln w="0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600" dirty="0"/>
                  <a:t>Configurar una carrera profesoral que, con base en la meritocracia, fomente el desarrollo permanente de las capacidades académicas de los profesores universitarios y la calidad </a:t>
                </a:r>
                <a:r>
                  <a:rPr lang="es-ES" sz="1600" dirty="0"/>
                  <a:t>de las instituciones</a:t>
                </a:r>
                <a:endParaRPr lang="es-CO" sz="1600" dirty="0"/>
              </a:p>
            </p:txBody>
          </p:sp>
          <p:sp>
            <p:nvSpPr>
              <p:cNvPr id="38" name="Diagrama de flujo: conector 37">
                <a:extLst>
                  <a:ext uri="{FF2B5EF4-FFF2-40B4-BE49-F238E27FC236}">
                    <a16:creationId xmlns="" xmlns:a16="http://schemas.microsoft.com/office/drawing/2014/main" id="{097C3089-A652-4C08-98B1-850F392245B1}"/>
                  </a:ext>
                </a:extLst>
              </p:cNvPr>
              <p:cNvSpPr/>
              <p:nvPr/>
            </p:nvSpPr>
            <p:spPr>
              <a:xfrm>
                <a:off x="3657600" y="1554480"/>
                <a:ext cx="3749040" cy="3794760"/>
              </a:xfrm>
              <a:prstGeom prst="flowChartConnector">
                <a:avLst/>
              </a:prstGeom>
              <a:noFill/>
              <a:ln w="50800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" name="Rectángulo: esquinas redondeadas 6">
              <a:extLst>
                <a:ext uri="{FF2B5EF4-FFF2-40B4-BE49-F238E27FC236}">
                  <a16:creationId xmlns="" xmlns:a16="http://schemas.microsoft.com/office/drawing/2014/main" id="{DAFC0310-1606-40F4-A765-274A0D7F31C4}"/>
                </a:ext>
              </a:extLst>
            </p:cNvPr>
            <p:cNvSpPr/>
            <p:nvPr/>
          </p:nvSpPr>
          <p:spPr>
            <a:xfrm>
              <a:off x="3204723" y="796685"/>
              <a:ext cx="2354337" cy="1110343"/>
            </a:xfrm>
            <a:prstGeom prst="roundRect">
              <a:avLst/>
            </a:prstGeom>
            <a:ln w="25400">
              <a:solidFill>
                <a:srgbClr val="5C7B9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Estimular el ascenso en el escalafón profesoral</a:t>
              </a:r>
            </a:p>
          </p:txBody>
        </p:sp>
        <p:sp>
          <p:nvSpPr>
            <p:cNvPr id="48" name="Rectángulo: esquinas redondeadas 47">
              <a:extLst>
                <a:ext uri="{FF2B5EF4-FFF2-40B4-BE49-F238E27FC236}">
                  <a16:creationId xmlns="" xmlns:a16="http://schemas.microsoft.com/office/drawing/2014/main" id="{FE5C99C8-4921-4AA6-A62A-7E7E71C31F99}"/>
                </a:ext>
              </a:extLst>
            </p:cNvPr>
            <p:cNvSpPr/>
            <p:nvPr/>
          </p:nvSpPr>
          <p:spPr>
            <a:xfrm>
              <a:off x="9593946" y="3716454"/>
              <a:ext cx="2607519" cy="779848"/>
            </a:xfrm>
            <a:prstGeom prst="roundRect">
              <a:avLst/>
            </a:prstGeom>
            <a:ln w="25400">
              <a:solidFill>
                <a:srgbClr val="5C7B9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Construir y consolidar </a:t>
              </a:r>
              <a:r>
                <a:rPr lang="es-ES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procesos de evaluación integral formativa</a:t>
              </a:r>
              <a:endParaRPr lang="es-CO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9" name="Conector recto 48">
              <a:extLst>
                <a:ext uri="{FF2B5EF4-FFF2-40B4-BE49-F238E27FC236}">
                  <a16:creationId xmlns="" xmlns:a16="http://schemas.microsoft.com/office/drawing/2014/main" id="{994E0960-0474-4301-9A66-553EAB0EA286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8071940" y="1583993"/>
              <a:ext cx="814026" cy="760001"/>
            </a:xfrm>
            <a:prstGeom prst="line">
              <a:avLst/>
            </a:prstGeom>
            <a:ln w="25400"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="" xmlns:a16="http://schemas.microsoft.com/office/drawing/2014/main" id="{D8A95F42-1E30-4728-A659-4E65D2DCA0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5769" y="4128137"/>
              <a:ext cx="802679" cy="0"/>
            </a:xfrm>
            <a:prstGeom prst="line">
              <a:avLst/>
            </a:prstGeom>
            <a:ln w="25400"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="" xmlns:a16="http://schemas.microsoft.com/office/drawing/2014/main" id="{EA806198-DF55-49CD-A294-C69BCCC97055}"/>
                </a:ext>
              </a:extLst>
            </p:cNvPr>
            <p:cNvCxnSpPr>
              <a:cxnSpLocks/>
            </p:cNvCxnSpPr>
            <p:nvPr/>
          </p:nvCxnSpPr>
          <p:spPr>
            <a:xfrm>
              <a:off x="4700787" y="3865307"/>
              <a:ext cx="382912" cy="397125"/>
            </a:xfrm>
            <a:prstGeom prst="line">
              <a:avLst/>
            </a:prstGeom>
            <a:ln w="25400"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ángulo: esquinas redondeadas 28">
              <a:extLst>
                <a:ext uri="{FF2B5EF4-FFF2-40B4-BE49-F238E27FC236}">
                  <a16:creationId xmlns="" xmlns:a16="http://schemas.microsoft.com/office/drawing/2014/main" id="{D26FB03C-4D96-465B-ACB1-41777526F8C6}"/>
                </a:ext>
              </a:extLst>
            </p:cNvPr>
            <p:cNvSpPr/>
            <p:nvPr/>
          </p:nvSpPr>
          <p:spPr>
            <a:xfrm>
              <a:off x="8885966" y="796685"/>
              <a:ext cx="3081071" cy="1574615"/>
            </a:xfrm>
            <a:prstGeom prst="roundRect">
              <a:avLst/>
            </a:prstGeom>
            <a:ln w="25400">
              <a:solidFill>
                <a:srgbClr val="5C7B9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Reconocer</a:t>
              </a:r>
              <a:r>
                <a:rPr lang="es-CO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 integralmente el rol del profesor universitario:</a:t>
              </a:r>
            </a:p>
            <a:p>
              <a:pPr>
                <a:buClr>
                  <a:srgbClr val="00B0F0"/>
                </a:buClr>
                <a:buFont typeface="Wingdings" pitchFamily="2" charset="2"/>
                <a:buChar char="ü"/>
              </a:pPr>
              <a:r>
                <a:rPr lang="es-CO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Docencia</a:t>
              </a:r>
            </a:p>
            <a:p>
              <a:pPr>
                <a:buClr>
                  <a:srgbClr val="00B0F0"/>
                </a:buClr>
                <a:buFont typeface="Wingdings" pitchFamily="2" charset="2"/>
                <a:buChar char="ü"/>
              </a:pPr>
              <a:r>
                <a:rPr lang="es-E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s-CO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nvestigación</a:t>
              </a:r>
            </a:p>
            <a:p>
              <a:pPr>
                <a:buClr>
                  <a:srgbClr val="00B0F0"/>
                </a:buClr>
                <a:buFont typeface="Wingdings" pitchFamily="2" charset="2"/>
                <a:buChar char="ü"/>
              </a:pPr>
              <a:r>
                <a:rPr lang="es-E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  <a:r>
                <a:rPr lang="es-CO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ctividades de Extensión y Proyección Social</a:t>
              </a:r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="" xmlns:a16="http://schemas.microsoft.com/office/drawing/2014/main" id="{F18D93B3-D963-41EE-BC57-F1CDFACFA0DE}"/>
                </a:ext>
              </a:extLst>
            </p:cNvPr>
            <p:cNvSpPr/>
            <p:nvPr/>
          </p:nvSpPr>
          <p:spPr>
            <a:xfrm>
              <a:off x="1458629" y="3312904"/>
              <a:ext cx="3224707" cy="815233"/>
            </a:xfrm>
            <a:prstGeom prst="roundRect">
              <a:avLst/>
            </a:prstGeom>
            <a:ln w="25400">
              <a:solidFill>
                <a:srgbClr val="5C7B9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Promover y fortalecer la movilidad </a:t>
              </a:r>
              <a:r>
                <a:rPr lang="es-ES" sz="1600">
                  <a:latin typeface="Segoe UI" panose="020B0502040204020203" pitchFamily="34" charset="0"/>
                  <a:cs typeface="Segoe UI" panose="020B0502040204020203" pitchFamily="34" charset="0"/>
                </a:rPr>
                <a:t>entre IES</a:t>
              </a:r>
              <a:endParaRPr lang="es-CO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="" xmlns:a16="http://schemas.microsoft.com/office/drawing/2014/main" id="{DD0940D7-E27B-41EE-A33C-F03233D6E05E}"/>
                </a:ext>
              </a:extLst>
            </p:cNvPr>
            <p:cNvSpPr/>
            <p:nvPr/>
          </p:nvSpPr>
          <p:spPr>
            <a:xfrm>
              <a:off x="5257311" y="5820934"/>
              <a:ext cx="2901478" cy="858149"/>
            </a:xfrm>
            <a:prstGeom prst="roundRect">
              <a:avLst/>
            </a:prstGeom>
            <a:ln w="25400">
              <a:solidFill>
                <a:srgbClr val="5C7B9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Propiciar dinámicas que favorezcan la sostenibilidad del sistema</a:t>
              </a:r>
              <a:r>
                <a:rPr lang="es-ES_tradnl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es-CO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="" xmlns:a16="http://schemas.microsoft.com/office/drawing/2014/main" id="{21E9530E-F2FF-427A-A33B-148DCC598BCB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5559060" y="1351857"/>
              <a:ext cx="797894" cy="618540"/>
            </a:xfrm>
            <a:prstGeom prst="line">
              <a:avLst/>
            </a:prstGeom>
            <a:ln w="25400"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="" xmlns:a16="http://schemas.microsoft.com/office/drawing/2014/main" id="{EB7F86C1-4F2F-4A4A-B043-1A9F469158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96002" y="5356399"/>
              <a:ext cx="49815" cy="439637"/>
            </a:xfrm>
            <a:prstGeom prst="line">
              <a:avLst/>
            </a:prstGeom>
            <a:ln w="25400">
              <a:solidFill>
                <a:srgbClr val="00206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915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A2997CE-CCD9-4F25-9D18-638437D0A45F}"/>
              </a:ext>
            </a:extLst>
          </p:cNvPr>
          <p:cNvSpPr/>
          <p:nvPr/>
        </p:nvSpPr>
        <p:spPr>
          <a:xfrm>
            <a:off x="1" y="1222744"/>
            <a:ext cx="12133263" cy="4380614"/>
          </a:xfrm>
          <a:prstGeom prst="rect">
            <a:avLst/>
          </a:prstGeom>
          <a:solidFill>
            <a:srgbClr val="114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569174" cy="68652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DCC811F2-5031-4B3C-9211-ECEF173D4568}"/>
              </a:ext>
            </a:extLst>
          </p:cNvPr>
          <p:cNvGrpSpPr/>
          <p:nvPr/>
        </p:nvGrpSpPr>
        <p:grpSpPr>
          <a:xfrm>
            <a:off x="3670316" y="2700675"/>
            <a:ext cx="6021133" cy="1446029"/>
            <a:chOff x="3749040" y="2700671"/>
            <a:chExt cx="6050280" cy="1446029"/>
          </a:xfrm>
        </p:grpSpPr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9EFD4B32-327F-4F25-8A46-50B4D07A72F7}"/>
                </a:ext>
              </a:extLst>
            </p:cNvPr>
            <p:cNvSpPr txBox="1"/>
            <p:nvPr/>
          </p:nvSpPr>
          <p:spPr>
            <a:xfrm>
              <a:off x="5275535" y="3111829"/>
              <a:ext cx="2544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Propuesta</a:t>
              </a:r>
            </a:p>
          </p:txBody>
        </p:sp>
        <p:cxnSp>
          <p:nvCxnSpPr>
            <p:cNvPr id="4" name="Conector recto 3">
              <a:extLst>
                <a:ext uri="{FF2B5EF4-FFF2-40B4-BE49-F238E27FC236}">
                  <a16:creationId xmlns="" xmlns:a16="http://schemas.microsoft.com/office/drawing/2014/main" id="{0BEB5D64-FC45-40D4-B64F-D0E1052336CE}"/>
                </a:ext>
              </a:extLst>
            </p:cNvPr>
            <p:cNvCxnSpPr>
              <a:cxnSpLocks/>
            </p:cNvCxnSpPr>
            <p:nvPr/>
          </p:nvCxnSpPr>
          <p:spPr>
            <a:xfrm>
              <a:off x="3749040" y="2700671"/>
              <a:ext cx="6050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="" xmlns:a16="http://schemas.microsoft.com/office/drawing/2014/main" id="{1C20D40F-A192-4E07-85C3-85A2A3AC5E54}"/>
                </a:ext>
              </a:extLst>
            </p:cNvPr>
            <p:cNvCxnSpPr>
              <a:cxnSpLocks/>
            </p:cNvCxnSpPr>
            <p:nvPr/>
          </p:nvCxnSpPr>
          <p:spPr>
            <a:xfrm>
              <a:off x="3749040" y="4146700"/>
              <a:ext cx="6050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60DF7C2-FAEF-40A5-A7A5-96B51A1C6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97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313166"/>
            <a:ext cx="4351363" cy="62579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25679AD7-948B-4BD5-A960-76A17A86AEFB}"/>
              </a:ext>
            </a:extLst>
          </p:cNvPr>
          <p:cNvGrpSpPr/>
          <p:nvPr/>
        </p:nvGrpSpPr>
        <p:grpSpPr>
          <a:xfrm>
            <a:off x="1862946" y="1673800"/>
            <a:ext cx="7117498" cy="3613229"/>
            <a:chOff x="1128394" y="5735880"/>
            <a:chExt cx="4629591" cy="2425140"/>
          </a:xfrm>
        </p:grpSpPr>
        <p:sp>
          <p:nvSpPr>
            <p:cNvPr id="21" name="Rectángulo redondeado 29">
              <a:extLst>
                <a:ext uri="{FF2B5EF4-FFF2-40B4-BE49-F238E27FC236}">
                  <a16:creationId xmlns="" xmlns:a16="http://schemas.microsoft.com/office/drawing/2014/main" id="{74F05CC4-2EB7-4A2A-A826-71F62D5CF446}"/>
                </a:ext>
              </a:extLst>
            </p:cNvPr>
            <p:cNvSpPr/>
            <p:nvPr/>
          </p:nvSpPr>
          <p:spPr>
            <a:xfrm>
              <a:off x="2295525" y="6884670"/>
              <a:ext cx="1004570" cy="381000"/>
            </a:xfrm>
            <a:prstGeom prst="roundRect">
              <a:avLst/>
            </a:prstGeom>
            <a:solidFill>
              <a:srgbClr val="20386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200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Asistente</a:t>
              </a:r>
              <a:endParaRPr lang="es-E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ángulo redondeado 30">
              <a:extLst>
                <a:ext uri="{FF2B5EF4-FFF2-40B4-BE49-F238E27FC236}">
                  <a16:creationId xmlns="" xmlns:a16="http://schemas.microsoft.com/office/drawing/2014/main" id="{3903F283-81A1-4109-B226-C72621F5E6A1}"/>
                </a:ext>
              </a:extLst>
            </p:cNvPr>
            <p:cNvSpPr/>
            <p:nvPr/>
          </p:nvSpPr>
          <p:spPr>
            <a:xfrm>
              <a:off x="1238250" y="7284720"/>
              <a:ext cx="1004570" cy="381000"/>
            </a:xfrm>
            <a:prstGeom prst="roundRect">
              <a:avLst/>
            </a:prstGeom>
            <a:solidFill>
              <a:srgbClr val="20386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2000" dirty="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Auxiliar</a:t>
              </a:r>
              <a:endParaRPr lang="es-E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ángulo redondeado 31">
              <a:extLst>
                <a:ext uri="{FF2B5EF4-FFF2-40B4-BE49-F238E27FC236}">
                  <a16:creationId xmlns="" xmlns:a16="http://schemas.microsoft.com/office/drawing/2014/main" id="{C3D5E059-A397-4A0E-926B-4F4C9A1D019E}"/>
                </a:ext>
              </a:extLst>
            </p:cNvPr>
            <p:cNvSpPr/>
            <p:nvPr/>
          </p:nvSpPr>
          <p:spPr>
            <a:xfrm>
              <a:off x="3370580" y="6513195"/>
              <a:ext cx="1004570" cy="381000"/>
            </a:xfrm>
            <a:prstGeom prst="roundRect">
              <a:avLst/>
            </a:prstGeom>
            <a:solidFill>
              <a:srgbClr val="20386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200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Asociado</a:t>
              </a:r>
              <a:endParaRPr lang="es-E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ángulo redondeado 32">
              <a:extLst>
                <a:ext uri="{FF2B5EF4-FFF2-40B4-BE49-F238E27FC236}">
                  <a16:creationId xmlns="" xmlns:a16="http://schemas.microsoft.com/office/drawing/2014/main" id="{35E6A448-E48E-407D-9DEC-296A8892081A}"/>
                </a:ext>
              </a:extLst>
            </p:cNvPr>
            <p:cNvSpPr/>
            <p:nvPr/>
          </p:nvSpPr>
          <p:spPr>
            <a:xfrm>
              <a:off x="4429125" y="6122670"/>
              <a:ext cx="1004570" cy="381000"/>
            </a:xfrm>
            <a:prstGeom prst="roundRect">
              <a:avLst/>
            </a:prstGeom>
            <a:solidFill>
              <a:srgbClr val="203864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200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Titular</a:t>
              </a:r>
              <a:endParaRPr lang="es-ES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Conector recto de flecha 30">
              <a:extLst>
                <a:ext uri="{FF2B5EF4-FFF2-40B4-BE49-F238E27FC236}">
                  <a16:creationId xmlns="" xmlns:a16="http://schemas.microsoft.com/office/drawing/2014/main" id="{2E79D4D1-BC79-4FD8-9579-D614A554ACBD}"/>
                </a:ext>
              </a:extLst>
            </p:cNvPr>
            <p:cNvCxnSpPr/>
            <p:nvPr/>
          </p:nvCxnSpPr>
          <p:spPr>
            <a:xfrm flipV="1">
              <a:off x="1219200" y="8151495"/>
              <a:ext cx="4352925" cy="952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>
              <a:extLst>
                <a:ext uri="{FF2B5EF4-FFF2-40B4-BE49-F238E27FC236}">
                  <a16:creationId xmlns="" xmlns:a16="http://schemas.microsoft.com/office/drawing/2014/main" id="{32D87F9B-C765-4725-8EBD-8A10FF2333C1}"/>
                </a:ext>
              </a:extLst>
            </p:cNvPr>
            <p:cNvCxnSpPr/>
            <p:nvPr/>
          </p:nvCxnSpPr>
          <p:spPr>
            <a:xfrm flipV="1">
              <a:off x="1128394" y="5735880"/>
              <a:ext cx="4343400" cy="124777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ángulo redondeado 46">
              <a:extLst>
                <a:ext uri="{FF2B5EF4-FFF2-40B4-BE49-F238E27FC236}">
                  <a16:creationId xmlns="" xmlns:a16="http://schemas.microsoft.com/office/drawing/2014/main" id="{A811E62C-FC3B-489B-9067-9CDF45F05AB8}"/>
                </a:ext>
              </a:extLst>
            </p:cNvPr>
            <p:cNvSpPr/>
            <p:nvPr/>
          </p:nvSpPr>
          <p:spPr>
            <a:xfrm>
              <a:off x="4215626" y="6832315"/>
              <a:ext cx="1542359" cy="107626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s-CO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Condiciones de Vinculación, </a:t>
              </a:r>
            </a:p>
            <a:p>
              <a:pPr algn="ctr">
                <a:lnSpc>
                  <a:spcPct val="107000"/>
                </a:lnSpc>
              </a:pPr>
              <a:r>
                <a:rPr lang="es-CO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Permanencia y </a:t>
              </a:r>
            </a:p>
            <a:p>
              <a:pPr algn="ctr">
                <a:lnSpc>
                  <a:spcPct val="107000"/>
                </a:lnSpc>
              </a:pPr>
              <a:r>
                <a:rPr lang="es-CO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Ascenso</a:t>
              </a:r>
              <a:endParaRPr lang="es-ES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ángulo redondeado 47">
              <a:extLst>
                <a:ext uri="{FF2B5EF4-FFF2-40B4-BE49-F238E27FC236}">
                  <a16:creationId xmlns="" xmlns:a16="http://schemas.microsoft.com/office/drawing/2014/main" id="{F77BF62A-497C-47D3-B282-00D2EAA3C237}"/>
                </a:ext>
              </a:extLst>
            </p:cNvPr>
            <p:cNvSpPr/>
            <p:nvPr/>
          </p:nvSpPr>
          <p:spPr>
            <a:xfrm rot="20608775">
              <a:off x="1372847" y="6074885"/>
              <a:ext cx="3590925" cy="23615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400" dirty="0">
                  <a:solidFill>
                    <a:srgbClr val="002060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Reconocimientos económicos no salariales por productividad</a:t>
              </a:r>
              <a:endParaRPr lang="es-ES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Rectángulo redondeado 46">
            <a:extLst>
              <a:ext uri="{FF2B5EF4-FFF2-40B4-BE49-F238E27FC236}">
                <a16:creationId xmlns="" xmlns:a16="http://schemas.microsoft.com/office/drawing/2014/main" id="{B44BD188-C264-4AC8-8929-5D9AC11CE78A}"/>
              </a:ext>
            </a:extLst>
          </p:cNvPr>
          <p:cNvSpPr/>
          <p:nvPr/>
        </p:nvSpPr>
        <p:spPr>
          <a:xfrm>
            <a:off x="1862949" y="5314117"/>
            <a:ext cx="6677510" cy="567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400" dirty="0">
                <a:solidFill>
                  <a:srgbClr val="00206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CO" sz="1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umplimiento de condiciones en cada categor</a:t>
            </a:r>
            <a:r>
              <a:rPr lang="es-ES" sz="1400" dirty="0" err="1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ía</a:t>
            </a:r>
            <a:r>
              <a:rPr lang="es-ES" sz="140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(remuneración salarial)</a:t>
            </a:r>
            <a:endParaRPr lang="es-ES" sz="1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="" xmlns:a16="http://schemas.microsoft.com/office/drawing/2014/main" id="{A0A79D51-1C4A-4C37-B9B4-4B01C2E5B030}"/>
              </a:ext>
            </a:extLst>
          </p:cNvPr>
          <p:cNvSpPr/>
          <p:nvPr/>
        </p:nvSpPr>
        <p:spPr>
          <a:xfrm>
            <a:off x="8693493" y="2245133"/>
            <a:ext cx="247532" cy="23088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094071F-AC19-40CD-87BA-932E3FC63611}"/>
              </a:ext>
            </a:extLst>
          </p:cNvPr>
          <p:cNvSpPr txBox="1"/>
          <p:nvPr/>
        </p:nvSpPr>
        <p:spPr>
          <a:xfrm>
            <a:off x="8980447" y="2600557"/>
            <a:ext cx="2889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Cambio de categor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ía profesoral</a:t>
            </a:r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ctr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CO" sz="2400" b="1" dirty="0">
                <a:solidFill>
                  <a:schemeClr val="accent1">
                    <a:lumMod val="50000"/>
                  </a:schemeClr>
                </a:solidFill>
              </a:rPr>
              <a:t>Evaluaci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ón integral</a:t>
            </a:r>
            <a:endParaRPr lang="es-MX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2C730E2C-2FA4-4156-BA35-DDAF4BC78AD5}"/>
              </a:ext>
            </a:extLst>
          </p:cNvPr>
          <p:cNvGrpSpPr/>
          <p:nvPr/>
        </p:nvGrpSpPr>
        <p:grpSpPr>
          <a:xfrm>
            <a:off x="715416" y="141003"/>
            <a:ext cx="8796572" cy="349250"/>
            <a:chOff x="718878" y="141003"/>
            <a:chExt cx="8839157" cy="349250"/>
          </a:xfrm>
        </p:grpSpPr>
        <p:grpSp>
          <p:nvGrpSpPr>
            <p:cNvPr id="35" name="6 Grupo">
              <a:extLst>
                <a:ext uri="{FF2B5EF4-FFF2-40B4-BE49-F238E27FC236}">
                  <a16:creationId xmlns="" xmlns:a16="http://schemas.microsoft.com/office/drawing/2014/main" id="{FCD8C3E9-1B57-4849-808B-68692A876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46" name="38 Redondear rectángulo de esquina del mismo lado">
                <a:extLst>
                  <a:ext uri="{FF2B5EF4-FFF2-40B4-BE49-F238E27FC236}">
                    <a16:creationId xmlns="" xmlns:a16="http://schemas.microsoft.com/office/drawing/2014/main" id="{5EEC124C-7728-4BEB-998D-AF0C9718FDCF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Redondear rectángulo de esquina del mismo lado 4">
                <a:extLst>
                  <a:ext uri="{FF2B5EF4-FFF2-40B4-BE49-F238E27FC236}">
                    <a16:creationId xmlns="" xmlns:a16="http://schemas.microsoft.com/office/drawing/2014/main" id="{93436EF3-772C-4B5C-8B33-438210B05950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Propuesta Carrera Profesoral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6" name="41 Rectángulo redondeado">
              <a:extLst>
                <a:ext uri="{FF2B5EF4-FFF2-40B4-BE49-F238E27FC236}">
                  <a16:creationId xmlns="" xmlns:a16="http://schemas.microsoft.com/office/drawing/2014/main" id="{62DF86CA-206B-4460-8293-E18BE8425CB3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37" name="54 Rectángulo redondeado">
              <a:extLst>
                <a:ext uri="{FF2B5EF4-FFF2-40B4-BE49-F238E27FC236}">
                  <a16:creationId xmlns="" xmlns:a16="http://schemas.microsoft.com/office/drawing/2014/main" id="{85A5E27E-6053-407B-81B3-79F1E14EF3C5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54 Rectángulo redondeado">
              <a:extLst>
                <a:ext uri="{FF2B5EF4-FFF2-40B4-BE49-F238E27FC236}">
                  <a16:creationId xmlns="" xmlns:a16="http://schemas.microsoft.com/office/drawing/2014/main" id="{23703478-9B26-4562-9EF7-18253776C79C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54 Rectángulo redondeado">
              <a:extLst>
                <a:ext uri="{FF2B5EF4-FFF2-40B4-BE49-F238E27FC236}">
                  <a16:creationId xmlns="" xmlns:a16="http://schemas.microsoft.com/office/drawing/2014/main" id="{D06559D4-5FAE-40D2-86C0-CC76429D13E6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54 Rectángulo redondeado">
              <a:extLst>
                <a:ext uri="{FF2B5EF4-FFF2-40B4-BE49-F238E27FC236}">
                  <a16:creationId xmlns="" xmlns:a16="http://schemas.microsoft.com/office/drawing/2014/main" id="{3420C700-F080-4D27-A01D-2CDA3F10A169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54 Rectángulo redondeado">
              <a:extLst>
                <a:ext uri="{FF2B5EF4-FFF2-40B4-BE49-F238E27FC236}">
                  <a16:creationId xmlns="" xmlns:a16="http://schemas.microsoft.com/office/drawing/2014/main" id="{B09D3F9E-865D-4AFB-BD83-F64BCF492F55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5" name="54 Rectángulo redondeado">
              <a:extLst>
                <a:ext uri="{FF2B5EF4-FFF2-40B4-BE49-F238E27FC236}">
                  <a16:creationId xmlns="" xmlns:a16="http://schemas.microsoft.com/office/drawing/2014/main" id="{D4C48A66-188B-4421-9002-62852CFE4869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2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5E80F6CE-9CB7-49A1-B595-83FB2AB09C96}"/>
              </a:ext>
            </a:extLst>
          </p:cNvPr>
          <p:cNvGrpSpPr/>
          <p:nvPr/>
        </p:nvGrpSpPr>
        <p:grpSpPr>
          <a:xfrm>
            <a:off x="715416" y="141003"/>
            <a:ext cx="8796572" cy="349250"/>
            <a:chOff x="718878" y="141003"/>
            <a:chExt cx="8839157" cy="349250"/>
          </a:xfrm>
        </p:grpSpPr>
        <p:grpSp>
          <p:nvGrpSpPr>
            <p:cNvPr id="12" name="6 Grupo">
              <a:extLst>
                <a:ext uri="{FF2B5EF4-FFF2-40B4-BE49-F238E27FC236}">
                  <a16:creationId xmlns="" xmlns:a16="http://schemas.microsoft.com/office/drawing/2014/main" id="{6A4C3038-9692-4D34-B80D-B69E57C55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24" name="38 Redondear rectángulo de esquina del mismo lado">
                <a:extLst>
                  <a:ext uri="{FF2B5EF4-FFF2-40B4-BE49-F238E27FC236}">
                    <a16:creationId xmlns="" xmlns:a16="http://schemas.microsoft.com/office/drawing/2014/main" id="{90F71162-EC81-49FE-BFFD-7F4B7F800ABE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dondear rectángulo de esquina del mismo lado 4">
                <a:extLst>
                  <a:ext uri="{FF2B5EF4-FFF2-40B4-BE49-F238E27FC236}">
                    <a16:creationId xmlns="" xmlns:a16="http://schemas.microsoft.com/office/drawing/2014/main" id="{3B080A6C-FCAC-44AD-A573-9E973A2802CB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Propuesta carrera profesoral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41 Rectángulo redondeado">
              <a:extLst>
                <a:ext uri="{FF2B5EF4-FFF2-40B4-BE49-F238E27FC236}">
                  <a16:creationId xmlns="" xmlns:a16="http://schemas.microsoft.com/office/drawing/2014/main" id="{9DE9C8E8-9C8C-4CC6-9507-6734B008FB6F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14" name="54 Rectángulo redondeado">
              <a:extLst>
                <a:ext uri="{FF2B5EF4-FFF2-40B4-BE49-F238E27FC236}">
                  <a16:creationId xmlns="" xmlns:a16="http://schemas.microsoft.com/office/drawing/2014/main" id="{78C8D306-2B82-40EA-879E-538F29A13704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54 Rectángulo redondeado">
              <a:extLst>
                <a:ext uri="{FF2B5EF4-FFF2-40B4-BE49-F238E27FC236}">
                  <a16:creationId xmlns="" xmlns:a16="http://schemas.microsoft.com/office/drawing/2014/main" id="{6D9D7619-C094-49D9-AD70-986660026B4A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54 Rectángulo redondeado">
              <a:extLst>
                <a:ext uri="{FF2B5EF4-FFF2-40B4-BE49-F238E27FC236}">
                  <a16:creationId xmlns="" xmlns:a16="http://schemas.microsoft.com/office/drawing/2014/main" id="{CFAE0E24-054D-4981-B7C5-9C52842B53B7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54 Rectángulo redondeado">
              <a:extLst>
                <a:ext uri="{FF2B5EF4-FFF2-40B4-BE49-F238E27FC236}">
                  <a16:creationId xmlns="" xmlns:a16="http://schemas.microsoft.com/office/drawing/2014/main" id="{84D16B01-6E81-45FE-BB47-5BCB47C1BBF9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B7FB292C-82BC-4E7F-A32B-8FAE6257F605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903DFA39-C220-48ED-88A1-E03E5D33EEC0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Marcador de contenido 3">
            <a:extLst>
              <a:ext uri="{FF2B5EF4-FFF2-40B4-BE49-F238E27FC236}">
                <a16:creationId xmlns="" xmlns:a16="http://schemas.microsoft.com/office/drawing/2014/main" id="{BBCC425A-0B17-42DC-9B37-67D662C1C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4A318F9-DA0B-4AB4-A603-7569DDBB2872}"/>
              </a:ext>
            </a:extLst>
          </p:cNvPr>
          <p:cNvSpPr/>
          <p:nvPr/>
        </p:nvSpPr>
        <p:spPr>
          <a:xfrm>
            <a:off x="1382672" y="1051560"/>
            <a:ext cx="3277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INGRESO O VINCULACIÓN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7A836159-0F13-475A-9AD7-F786820452D7}"/>
              </a:ext>
            </a:extLst>
          </p:cNvPr>
          <p:cNvGrpSpPr/>
          <p:nvPr/>
        </p:nvGrpSpPr>
        <p:grpSpPr>
          <a:xfrm>
            <a:off x="1088634" y="1478280"/>
            <a:ext cx="3415843" cy="4648200"/>
            <a:chOff x="1337740" y="1478280"/>
            <a:chExt cx="3432380" cy="4648200"/>
          </a:xfrm>
        </p:grpSpPr>
        <p:sp>
          <p:nvSpPr>
            <p:cNvPr id="18" name="Shape 499">
              <a:extLst>
                <a:ext uri="{FF2B5EF4-FFF2-40B4-BE49-F238E27FC236}">
                  <a16:creationId xmlns="" xmlns:a16="http://schemas.microsoft.com/office/drawing/2014/main" id="{31570269-6FA4-4316-9417-8664E103F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12642" y="2269002"/>
              <a:ext cx="4648200" cy="3066756"/>
            </a:xfrm>
            <a:prstGeom prst="rect">
              <a:avLst/>
            </a:prstGeom>
            <a:solidFill>
              <a:srgbClr val="D8D8D8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CO" altLang="es-CO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Rectángulo 2">
              <a:extLst>
                <a:ext uri="{FF2B5EF4-FFF2-40B4-BE49-F238E27FC236}">
                  <a16:creationId xmlns="" xmlns:a16="http://schemas.microsoft.com/office/drawing/2014/main" id="{8FC3D947-C298-44FE-98C1-EDAFEB93B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8597" y="1965959"/>
              <a:ext cx="2779603" cy="329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Títulos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Pregrado y postgrado.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En curso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Maestría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Especialización médico-quirúrgica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Especialización del área de la salud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Doctorado o el nivel más alto en el área de conocimiento.</a:t>
              </a:r>
              <a:endParaRPr lang="es-ES" altLang="es-CO" sz="1600" dirty="0">
                <a:solidFill>
                  <a:schemeClr val="accent5">
                    <a:lumMod val="50000"/>
                  </a:schemeClr>
                </a:solidFill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="" xmlns:a16="http://schemas.microsoft.com/office/drawing/2014/main" id="{68EBA8D4-9513-4CFC-8D1D-6BE3E800CF00}"/>
                </a:ext>
              </a:extLst>
            </p:cNvPr>
            <p:cNvSpPr txBox="1"/>
            <p:nvPr/>
          </p:nvSpPr>
          <p:spPr>
            <a:xfrm>
              <a:off x="1412262" y="2590516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2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="" xmlns:a16="http://schemas.microsoft.com/office/drawing/2014/main" id="{77CED387-B609-45C7-94FB-C6C605794192}"/>
                </a:ext>
              </a:extLst>
            </p:cNvPr>
            <p:cNvSpPr txBox="1"/>
            <p:nvPr/>
          </p:nvSpPr>
          <p:spPr>
            <a:xfrm>
              <a:off x="1412262" y="3354951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3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4B38D79C-A474-43B3-9A1F-AC3F86EC09EC}"/>
                </a:ext>
              </a:extLst>
            </p:cNvPr>
            <p:cNvSpPr txBox="1"/>
            <p:nvPr/>
          </p:nvSpPr>
          <p:spPr>
            <a:xfrm>
              <a:off x="1412262" y="4354685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</a:p>
          </p:txBody>
        </p:sp>
        <p:sp>
          <p:nvSpPr>
            <p:cNvPr id="2" name="Sol 1">
              <a:extLst>
                <a:ext uri="{FF2B5EF4-FFF2-40B4-BE49-F238E27FC236}">
                  <a16:creationId xmlns="" xmlns:a16="http://schemas.microsoft.com/office/drawing/2014/main" id="{99CFA9B4-7C92-440F-92C6-2CBFB23DA939}"/>
                </a:ext>
              </a:extLst>
            </p:cNvPr>
            <p:cNvSpPr/>
            <p:nvPr/>
          </p:nvSpPr>
          <p:spPr>
            <a:xfrm>
              <a:off x="1337740" y="188949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Sol 36">
              <a:extLst>
                <a:ext uri="{FF2B5EF4-FFF2-40B4-BE49-F238E27FC236}">
                  <a16:creationId xmlns="" xmlns:a16="http://schemas.microsoft.com/office/drawing/2014/main" id="{85510252-4C2C-4660-8B50-BB559D0F5EA3}"/>
                </a:ext>
              </a:extLst>
            </p:cNvPr>
            <p:cNvSpPr/>
            <p:nvPr/>
          </p:nvSpPr>
          <p:spPr>
            <a:xfrm>
              <a:off x="1337740" y="286485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F089847E-6494-4584-9E66-38C08C1656B5}"/>
              </a:ext>
            </a:extLst>
          </p:cNvPr>
          <p:cNvSpPr/>
          <p:nvPr/>
        </p:nvSpPr>
        <p:spPr>
          <a:xfrm>
            <a:off x="5531634" y="1051560"/>
            <a:ext cx="196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PERMANENCIA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A8B47EA7-DAC5-4F15-B962-9CAA4287ECD2}"/>
              </a:ext>
            </a:extLst>
          </p:cNvPr>
          <p:cNvGrpSpPr/>
          <p:nvPr/>
        </p:nvGrpSpPr>
        <p:grpSpPr>
          <a:xfrm>
            <a:off x="4592110" y="1478280"/>
            <a:ext cx="3476510" cy="4648200"/>
            <a:chOff x="4614340" y="1478280"/>
            <a:chExt cx="3493340" cy="4648200"/>
          </a:xfrm>
        </p:grpSpPr>
        <p:sp>
          <p:nvSpPr>
            <p:cNvPr id="26" name="Shape 499">
              <a:extLst>
                <a:ext uri="{FF2B5EF4-FFF2-40B4-BE49-F238E27FC236}">
                  <a16:creationId xmlns="" xmlns:a16="http://schemas.microsoft.com/office/drawing/2014/main" id="{41F5CE45-71BE-4513-A60A-AE33D0EF15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250202" y="2269002"/>
              <a:ext cx="4648200" cy="3066756"/>
            </a:xfrm>
            <a:prstGeom prst="rect">
              <a:avLst/>
            </a:prstGeom>
            <a:solidFill>
              <a:srgbClr val="D8D8D8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CO" altLang="es-CO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" name="Rectángulo 2">
              <a:extLst>
                <a:ext uri="{FF2B5EF4-FFF2-40B4-BE49-F238E27FC236}">
                  <a16:creationId xmlns="" xmlns:a16="http://schemas.microsoft.com/office/drawing/2014/main" id="{84048421-9339-44DB-A903-29EC6ADCA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157" y="1965959"/>
              <a:ext cx="2779603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Trabajo conjunto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Con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Profesor Asociado o Titular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Cursos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Participar en cursos a nivel de Pregrado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Tiempo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  <a:r>
                <a:rPr lang="es-ES" sz="160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¿Se podrá establecer un número mínimo– en tiempo – de permanencia?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Evaluación Integral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Establecida por la Universidad para su renovación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="" xmlns:a16="http://schemas.microsoft.com/office/drawing/2014/main" id="{431FF5C8-64BC-446A-AA7B-53DA4002B37C}"/>
                </a:ext>
              </a:extLst>
            </p:cNvPr>
            <p:cNvSpPr txBox="1"/>
            <p:nvPr/>
          </p:nvSpPr>
          <p:spPr>
            <a:xfrm>
              <a:off x="4749823" y="2590516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2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AB2AA5B9-9738-4DAF-8969-14F113E40F44}"/>
                </a:ext>
              </a:extLst>
            </p:cNvPr>
            <p:cNvSpPr txBox="1"/>
            <p:nvPr/>
          </p:nvSpPr>
          <p:spPr>
            <a:xfrm>
              <a:off x="4749823" y="3354951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3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546CAE5F-3824-4D7E-B764-EAEBBAC6DB65}"/>
                </a:ext>
              </a:extLst>
            </p:cNvPr>
            <p:cNvSpPr txBox="1"/>
            <p:nvPr/>
          </p:nvSpPr>
          <p:spPr>
            <a:xfrm>
              <a:off x="4749823" y="4354685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</a:p>
          </p:txBody>
        </p:sp>
        <p:sp>
          <p:nvSpPr>
            <p:cNvPr id="41" name="Sol 40">
              <a:extLst>
                <a:ext uri="{FF2B5EF4-FFF2-40B4-BE49-F238E27FC236}">
                  <a16:creationId xmlns="" xmlns:a16="http://schemas.microsoft.com/office/drawing/2014/main" id="{7900ACEB-0D5D-4047-B1C3-109709C912BF}"/>
                </a:ext>
              </a:extLst>
            </p:cNvPr>
            <p:cNvSpPr/>
            <p:nvPr/>
          </p:nvSpPr>
          <p:spPr>
            <a:xfrm>
              <a:off x="4614340" y="188949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Sol 41">
              <a:extLst>
                <a:ext uri="{FF2B5EF4-FFF2-40B4-BE49-F238E27FC236}">
                  <a16:creationId xmlns="" xmlns:a16="http://schemas.microsoft.com/office/drawing/2014/main" id="{31E41546-4683-481E-A398-CB95E81CD2B3}"/>
                </a:ext>
              </a:extLst>
            </p:cNvPr>
            <p:cNvSpPr/>
            <p:nvPr/>
          </p:nvSpPr>
          <p:spPr>
            <a:xfrm>
              <a:off x="4614340" y="265149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Sol 42">
              <a:extLst>
                <a:ext uri="{FF2B5EF4-FFF2-40B4-BE49-F238E27FC236}">
                  <a16:creationId xmlns="" xmlns:a16="http://schemas.microsoft.com/office/drawing/2014/main" id="{63B21202-2AEB-4E5D-9FC6-9709E096E31A}"/>
                </a:ext>
              </a:extLst>
            </p:cNvPr>
            <p:cNvSpPr/>
            <p:nvPr/>
          </p:nvSpPr>
          <p:spPr>
            <a:xfrm>
              <a:off x="4629580" y="3398254"/>
              <a:ext cx="523123" cy="502920"/>
            </a:xfrm>
            <a:prstGeom prst="su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Sol 43">
              <a:extLst>
                <a:ext uri="{FF2B5EF4-FFF2-40B4-BE49-F238E27FC236}">
                  <a16:creationId xmlns="" xmlns:a16="http://schemas.microsoft.com/office/drawing/2014/main" id="{A5DE2C5D-62CD-42E0-B51A-AB38E5077A23}"/>
                </a:ext>
              </a:extLst>
            </p:cNvPr>
            <p:cNvSpPr/>
            <p:nvPr/>
          </p:nvSpPr>
          <p:spPr>
            <a:xfrm>
              <a:off x="4629580" y="4617454"/>
              <a:ext cx="523123" cy="502920"/>
            </a:xfrm>
            <a:prstGeom prst="su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="" xmlns:a16="http://schemas.microsoft.com/office/drawing/2014/main" id="{C1210CD7-825E-43F0-8C3F-CE2252FDA4D2}"/>
              </a:ext>
            </a:extLst>
          </p:cNvPr>
          <p:cNvSpPr/>
          <p:nvPr/>
        </p:nvSpPr>
        <p:spPr>
          <a:xfrm>
            <a:off x="9266784" y="1043440"/>
            <a:ext cx="196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ASCENSO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B5D8AFEF-B657-4111-BBA5-43E706BD475A}"/>
              </a:ext>
            </a:extLst>
          </p:cNvPr>
          <p:cNvGrpSpPr/>
          <p:nvPr/>
        </p:nvGrpSpPr>
        <p:grpSpPr>
          <a:xfrm>
            <a:off x="8216925" y="1478280"/>
            <a:ext cx="3640946" cy="4846736"/>
            <a:chOff x="8256700" y="1478280"/>
            <a:chExt cx="3658573" cy="4846736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2432D1F1-86E8-4E13-80A8-76BFB234D617}"/>
                </a:ext>
              </a:extLst>
            </p:cNvPr>
            <p:cNvGrpSpPr/>
            <p:nvPr/>
          </p:nvGrpSpPr>
          <p:grpSpPr>
            <a:xfrm>
              <a:off x="8392184" y="1478280"/>
              <a:ext cx="3523089" cy="4846736"/>
              <a:chOff x="8834144" y="1478280"/>
              <a:chExt cx="3523089" cy="4846736"/>
            </a:xfrm>
          </p:grpSpPr>
          <p:sp>
            <p:nvSpPr>
              <p:cNvPr id="46" name="Shape 499">
                <a:extLst>
                  <a:ext uri="{FF2B5EF4-FFF2-40B4-BE49-F238E27FC236}">
                    <a16:creationId xmlns="" xmlns:a16="http://schemas.microsoft.com/office/drawing/2014/main" id="{20EC157B-4E01-45CB-A1F0-43AC0C463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317870" y="2285653"/>
                <a:ext cx="4846736" cy="3231989"/>
              </a:xfrm>
              <a:prstGeom prst="rect">
                <a:avLst/>
              </a:prstGeom>
              <a:solidFill>
                <a:srgbClr val="D8D8D8">
                  <a:alpha val="3294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CO" sz="1800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" name="Rectángulo 2">
                <a:extLst>
                  <a:ext uri="{FF2B5EF4-FFF2-40B4-BE49-F238E27FC236}">
                    <a16:creationId xmlns="" xmlns:a16="http://schemas.microsoft.com/office/drawing/2014/main" id="{4BDA121F-FF22-43EE-9FBF-ABCEA8489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0477" y="1554479"/>
                <a:ext cx="3066756" cy="477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Títulos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Maestría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Especialización médico-quirúrgica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Especialización del área de la salud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Doctorado o el nivel más alto en el área de conocimiento.</a:t>
                </a: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charset="0"/>
                  <a:cs typeface="Segoe UI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Tiempo Mínimo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:r>
                  <a:rPr lang="es-ES" sz="16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¿Se podrá establecer un número mínimo– en tiempo – de permanencia?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Evaluación Integral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Igual o Superior a 80%.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Producción Académica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En su área de conocimiento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="" xmlns:a16="http://schemas.microsoft.com/office/drawing/2014/main" id="{DF83A7CD-5C92-4DE8-AE53-304089DB0AA9}"/>
                  </a:ext>
                </a:extLst>
              </p:cNvPr>
              <p:cNvSpPr txBox="1"/>
              <p:nvPr/>
            </p:nvSpPr>
            <p:spPr>
              <a:xfrm>
                <a:off x="8834144" y="2590516"/>
                <a:ext cx="346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rPr>
                  <a:t>2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="" xmlns:a16="http://schemas.microsoft.com/office/drawing/2014/main" id="{8C3A145F-FD57-4621-91E7-0D9807803406}"/>
                  </a:ext>
                </a:extLst>
              </p:cNvPr>
              <p:cNvSpPr txBox="1"/>
              <p:nvPr/>
            </p:nvSpPr>
            <p:spPr>
              <a:xfrm>
                <a:off x="8834144" y="3354951"/>
                <a:ext cx="346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rPr>
                  <a:t>3</a:t>
                </a:r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="" xmlns:a16="http://schemas.microsoft.com/office/drawing/2014/main" id="{11CE1F17-D5A3-4565-B105-BDD0886E04E9}"/>
                  </a:ext>
                </a:extLst>
              </p:cNvPr>
              <p:cNvSpPr txBox="1"/>
              <p:nvPr/>
            </p:nvSpPr>
            <p:spPr>
              <a:xfrm>
                <a:off x="8834144" y="4354685"/>
                <a:ext cx="346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rPr>
                  <a:t>4</a:t>
                </a:r>
              </a:p>
            </p:txBody>
          </p:sp>
        </p:grpSp>
        <p:sp>
          <p:nvSpPr>
            <p:cNvPr id="52" name="Sol 51">
              <a:extLst>
                <a:ext uri="{FF2B5EF4-FFF2-40B4-BE49-F238E27FC236}">
                  <a16:creationId xmlns="" xmlns:a16="http://schemas.microsoft.com/office/drawing/2014/main" id="{EAE616E8-E97E-458F-9989-3C62B57BAFA7}"/>
                </a:ext>
              </a:extLst>
            </p:cNvPr>
            <p:cNvSpPr/>
            <p:nvPr/>
          </p:nvSpPr>
          <p:spPr>
            <a:xfrm>
              <a:off x="8256700" y="155421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3" name="Sol 52">
              <a:extLst>
                <a:ext uri="{FF2B5EF4-FFF2-40B4-BE49-F238E27FC236}">
                  <a16:creationId xmlns="" xmlns:a16="http://schemas.microsoft.com/office/drawing/2014/main" id="{5F07622B-FB67-4D94-B0F8-552B88E19AC3}"/>
                </a:ext>
              </a:extLst>
            </p:cNvPr>
            <p:cNvSpPr/>
            <p:nvPr/>
          </p:nvSpPr>
          <p:spPr>
            <a:xfrm>
              <a:off x="8256700" y="399261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4" name="Sol 53">
              <a:extLst>
                <a:ext uri="{FF2B5EF4-FFF2-40B4-BE49-F238E27FC236}">
                  <a16:creationId xmlns="" xmlns:a16="http://schemas.microsoft.com/office/drawing/2014/main" id="{063C16AD-8093-429D-B714-47963FD6552F}"/>
                </a:ext>
              </a:extLst>
            </p:cNvPr>
            <p:cNvSpPr/>
            <p:nvPr/>
          </p:nvSpPr>
          <p:spPr>
            <a:xfrm>
              <a:off x="8271940" y="4937494"/>
              <a:ext cx="523123" cy="502920"/>
            </a:xfrm>
            <a:prstGeom prst="su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5" name="Sol 54">
              <a:extLst>
                <a:ext uri="{FF2B5EF4-FFF2-40B4-BE49-F238E27FC236}">
                  <a16:creationId xmlns="" xmlns:a16="http://schemas.microsoft.com/office/drawing/2014/main" id="{7E82D684-7E0D-4E70-8B36-D5948C609BF1}"/>
                </a:ext>
              </a:extLst>
            </p:cNvPr>
            <p:cNvSpPr/>
            <p:nvPr/>
          </p:nvSpPr>
          <p:spPr>
            <a:xfrm>
              <a:off x="8271940" y="5638534"/>
              <a:ext cx="523123" cy="502920"/>
            </a:xfrm>
            <a:prstGeom prst="su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7" name="Rectángulo 56">
            <a:extLst>
              <a:ext uri="{FF2B5EF4-FFF2-40B4-BE49-F238E27FC236}">
                <a16:creationId xmlns="" xmlns:a16="http://schemas.microsoft.com/office/drawing/2014/main" id="{84D356B8-4D96-48AB-8241-33D45D9D6AEF}"/>
              </a:ext>
            </a:extLst>
          </p:cNvPr>
          <p:cNvSpPr/>
          <p:nvPr/>
        </p:nvSpPr>
        <p:spPr>
          <a:xfrm>
            <a:off x="2752721" y="575297"/>
            <a:ext cx="6405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PROFESOR AUXILIAR</a:t>
            </a:r>
          </a:p>
        </p:txBody>
      </p:sp>
    </p:spTree>
    <p:extLst>
      <p:ext uri="{BB962C8B-B14F-4D97-AF65-F5344CB8AC3E}">
        <p14:creationId xmlns:p14="http://schemas.microsoft.com/office/powerpoint/2010/main" val="340110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5E80F6CE-9CB7-49A1-B595-83FB2AB09C96}"/>
              </a:ext>
            </a:extLst>
          </p:cNvPr>
          <p:cNvGrpSpPr/>
          <p:nvPr/>
        </p:nvGrpSpPr>
        <p:grpSpPr>
          <a:xfrm>
            <a:off x="715416" y="141003"/>
            <a:ext cx="8796572" cy="349250"/>
            <a:chOff x="718878" y="141003"/>
            <a:chExt cx="8839157" cy="349250"/>
          </a:xfrm>
        </p:grpSpPr>
        <p:grpSp>
          <p:nvGrpSpPr>
            <p:cNvPr id="12" name="6 Grupo">
              <a:extLst>
                <a:ext uri="{FF2B5EF4-FFF2-40B4-BE49-F238E27FC236}">
                  <a16:creationId xmlns="" xmlns:a16="http://schemas.microsoft.com/office/drawing/2014/main" id="{6A4C3038-9692-4D34-B80D-B69E57C55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24" name="38 Redondear rectángulo de esquina del mismo lado">
                <a:extLst>
                  <a:ext uri="{FF2B5EF4-FFF2-40B4-BE49-F238E27FC236}">
                    <a16:creationId xmlns="" xmlns:a16="http://schemas.microsoft.com/office/drawing/2014/main" id="{90F71162-EC81-49FE-BFFD-7F4B7F800ABE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dondear rectángulo de esquina del mismo lado 4">
                <a:extLst>
                  <a:ext uri="{FF2B5EF4-FFF2-40B4-BE49-F238E27FC236}">
                    <a16:creationId xmlns="" xmlns:a16="http://schemas.microsoft.com/office/drawing/2014/main" id="{3B080A6C-FCAC-44AD-A573-9E973A2802CB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Propuesta Carrera Profesoral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41 Rectángulo redondeado">
              <a:extLst>
                <a:ext uri="{FF2B5EF4-FFF2-40B4-BE49-F238E27FC236}">
                  <a16:creationId xmlns="" xmlns:a16="http://schemas.microsoft.com/office/drawing/2014/main" id="{9DE9C8E8-9C8C-4CC6-9507-6734B008FB6F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14" name="54 Rectángulo redondeado">
              <a:extLst>
                <a:ext uri="{FF2B5EF4-FFF2-40B4-BE49-F238E27FC236}">
                  <a16:creationId xmlns="" xmlns:a16="http://schemas.microsoft.com/office/drawing/2014/main" id="{78C8D306-2B82-40EA-879E-538F29A13704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54 Rectángulo redondeado">
              <a:extLst>
                <a:ext uri="{FF2B5EF4-FFF2-40B4-BE49-F238E27FC236}">
                  <a16:creationId xmlns="" xmlns:a16="http://schemas.microsoft.com/office/drawing/2014/main" id="{6D9D7619-C094-49D9-AD70-986660026B4A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54 Rectángulo redondeado">
              <a:extLst>
                <a:ext uri="{FF2B5EF4-FFF2-40B4-BE49-F238E27FC236}">
                  <a16:creationId xmlns="" xmlns:a16="http://schemas.microsoft.com/office/drawing/2014/main" id="{CFAE0E24-054D-4981-B7C5-9C52842B53B7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54 Rectángulo redondeado">
              <a:extLst>
                <a:ext uri="{FF2B5EF4-FFF2-40B4-BE49-F238E27FC236}">
                  <a16:creationId xmlns="" xmlns:a16="http://schemas.microsoft.com/office/drawing/2014/main" id="{84D16B01-6E81-45FE-BB47-5BCB47C1BBF9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B7FB292C-82BC-4E7F-A32B-8FAE6257F605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903DFA39-C220-48ED-88A1-E03E5D33EEC0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Marcador de contenido 3">
            <a:extLst>
              <a:ext uri="{FF2B5EF4-FFF2-40B4-BE49-F238E27FC236}">
                <a16:creationId xmlns="" xmlns:a16="http://schemas.microsoft.com/office/drawing/2014/main" id="{BBCC425A-0B17-42DC-9B37-67D662C1C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4A318F9-DA0B-4AB4-A603-7569DDBB2872}"/>
              </a:ext>
            </a:extLst>
          </p:cNvPr>
          <p:cNvSpPr/>
          <p:nvPr/>
        </p:nvSpPr>
        <p:spPr>
          <a:xfrm>
            <a:off x="1397839" y="1051560"/>
            <a:ext cx="3277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INGRESO O VINCULACIÓN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F089847E-6494-4584-9E66-38C08C1656B5}"/>
              </a:ext>
            </a:extLst>
          </p:cNvPr>
          <p:cNvSpPr/>
          <p:nvPr/>
        </p:nvSpPr>
        <p:spPr>
          <a:xfrm>
            <a:off x="5592301" y="1051560"/>
            <a:ext cx="196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PERMANENCIA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586F25E6-6FCB-4595-9D66-D803A7783584}"/>
              </a:ext>
            </a:extLst>
          </p:cNvPr>
          <p:cNvGrpSpPr/>
          <p:nvPr/>
        </p:nvGrpSpPr>
        <p:grpSpPr>
          <a:xfrm>
            <a:off x="4652776" y="1478280"/>
            <a:ext cx="3476510" cy="4648200"/>
            <a:chOff x="4675300" y="1478280"/>
            <a:chExt cx="3493340" cy="4648200"/>
          </a:xfrm>
        </p:grpSpPr>
        <p:sp>
          <p:nvSpPr>
            <p:cNvPr id="26" name="Shape 499">
              <a:extLst>
                <a:ext uri="{FF2B5EF4-FFF2-40B4-BE49-F238E27FC236}">
                  <a16:creationId xmlns="" xmlns:a16="http://schemas.microsoft.com/office/drawing/2014/main" id="{41F5CE45-71BE-4513-A60A-AE33D0EF15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11162" y="2269002"/>
              <a:ext cx="4648200" cy="3066756"/>
            </a:xfrm>
            <a:prstGeom prst="rect">
              <a:avLst/>
            </a:prstGeom>
            <a:solidFill>
              <a:srgbClr val="D8D8D8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CO" altLang="es-CO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" name="Rectángulo 2">
              <a:extLst>
                <a:ext uri="{FF2B5EF4-FFF2-40B4-BE49-F238E27FC236}">
                  <a16:creationId xmlns="" xmlns:a16="http://schemas.microsoft.com/office/drawing/2014/main" id="{84048421-9339-44DB-A903-29EC6ADCA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117" y="1600199"/>
              <a:ext cx="2779603" cy="4278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Actividades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Participar en cursos a nivel de Pregrado o Posgrado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Dirigir Trabajos de Grado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Producción Académica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Gestión-Administrativa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Tiempo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  <a:r>
                <a:rPr lang="es-ES" sz="160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¿Se podrá establecer un número mínimo– en tiempo – de permanencia?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Evaluación Integral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Establecida por la Universidad para su renovación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="" xmlns:a16="http://schemas.microsoft.com/office/drawing/2014/main" id="{431FF5C8-64BC-446A-AA7B-53DA4002B37C}"/>
                </a:ext>
              </a:extLst>
            </p:cNvPr>
            <p:cNvSpPr txBox="1"/>
            <p:nvPr/>
          </p:nvSpPr>
          <p:spPr>
            <a:xfrm>
              <a:off x="4810783" y="2590516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2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AB2AA5B9-9738-4DAF-8969-14F113E40F44}"/>
                </a:ext>
              </a:extLst>
            </p:cNvPr>
            <p:cNvSpPr txBox="1"/>
            <p:nvPr/>
          </p:nvSpPr>
          <p:spPr>
            <a:xfrm>
              <a:off x="4810783" y="3354951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3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546CAE5F-3824-4D7E-B764-EAEBBAC6DB65}"/>
                </a:ext>
              </a:extLst>
            </p:cNvPr>
            <p:cNvSpPr txBox="1"/>
            <p:nvPr/>
          </p:nvSpPr>
          <p:spPr>
            <a:xfrm>
              <a:off x="4810783" y="4354685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</a:p>
          </p:txBody>
        </p:sp>
        <p:sp>
          <p:nvSpPr>
            <p:cNvPr id="41" name="Sol 40">
              <a:extLst>
                <a:ext uri="{FF2B5EF4-FFF2-40B4-BE49-F238E27FC236}">
                  <a16:creationId xmlns="" xmlns:a16="http://schemas.microsoft.com/office/drawing/2014/main" id="{7900ACEB-0D5D-4047-B1C3-109709C912BF}"/>
                </a:ext>
              </a:extLst>
            </p:cNvPr>
            <p:cNvSpPr/>
            <p:nvPr/>
          </p:nvSpPr>
          <p:spPr>
            <a:xfrm>
              <a:off x="4675300" y="153897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Sol 41">
              <a:extLst>
                <a:ext uri="{FF2B5EF4-FFF2-40B4-BE49-F238E27FC236}">
                  <a16:creationId xmlns="" xmlns:a16="http://schemas.microsoft.com/office/drawing/2014/main" id="{31E41546-4683-481E-A398-CB95E81CD2B3}"/>
                </a:ext>
              </a:extLst>
            </p:cNvPr>
            <p:cNvSpPr/>
            <p:nvPr/>
          </p:nvSpPr>
          <p:spPr>
            <a:xfrm>
              <a:off x="4675300" y="352017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Sol 42">
              <a:extLst>
                <a:ext uri="{FF2B5EF4-FFF2-40B4-BE49-F238E27FC236}">
                  <a16:creationId xmlns="" xmlns:a16="http://schemas.microsoft.com/office/drawing/2014/main" id="{63B21202-2AEB-4E5D-9FC6-9709E096E31A}"/>
                </a:ext>
              </a:extLst>
            </p:cNvPr>
            <p:cNvSpPr/>
            <p:nvPr/>
          </p:nvSpPr>
          <p:spPr>
            <a:xfrm>
              <a:off x="4732744" y="4724666"/>
              <a:ext cx="523123" cy="502920"/>
            </a:xfrm>
            <a:prstGeom prst="su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="" xmlns:a16="http://schemas.microsoft.com/office/drawing/2014/main" id="{C1210CD7-825E-43F0-8C3F-CE2252FDA4D2}"/>
              </a:ext>
            </a:extLst>
          </p:cNvPr>
          <p:cNvSpPr/>
          <p:nvPr/>
        </p:nvSpPr>
        <p:spPr>
          <a:xfrm>
            <a:off x="9221283" y="1043440"/>
            <a:ext cx="196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ASCENSO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="" xmlns:a16="http://schemas.microsoft.com/office/drawing/2014/main" id="{84D356B8-4D96-48AB-8241-33D45D9D6AEF}"/>
              </a:ext>
            </a:extLst>
          </p:cNvPr>
          <p:cNvSpPr/>
          <p:nvPr/>
        </p:nvSpPr>
        <p:spPr>
          <a:xfrm>
            <a:off x="2752721" y="575297"/>
            <a:ext cx="6405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PROFESOR ASISTENTE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C4C21A66-9A01-4520-815A-07F429B79118}"/>
              </a:ext>
            </a:extLst>
          </p:cNvPr>
          <p:cNvGrpSpPr/>
          <p:nvPr/>
        </p:nvGrpSpPr>
        <p:grpSpPr>
          <a:xfrm>
            <a:off x="1194796" y="1478281"/>
            <a:ext cx="3484207" cy="5123437"/>
            <a:chOff x="1124380" y="1478280"/>
            <a:chExt cx="3501074" cy="5123437"/>
          </a:xfrm>
        </p:grpSpPr>
        <p:sp>
          <p:nvSpPr>
            <p:cNvPr id="18" name="Shape 499">
              <a:extLst>
                <a:ext uri="{FF2B5EF4-FFF2-40B4-BE49-F238E27FC236}">
                  <a16:creationId xmlns="" xmlns:a16="http://schemas.microsoft.com/office/drawing/2014/main" id="{31570269-6FA4-4316-9417-8664E103F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9282" y="2269002"/>
              <a:ext cx="4648200" cy="3066756"/>
            </a:xfrm>
            <a:prstGeom prst="rect">
              <a:avLst/>
            </a:prstGeom>
            <a:solidFill>
              <a:srgbClr val="D8D8D8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CO" altLang="es-CO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Rectángulo 2">
              <a:extLst>
                <a:ext uri="{FF2B5EF4-FFF2-40B4-BE49-F238E27FC236}">
                  <a16:creationId xmlns="" xmlns:a16="http://schemas.microsoft.com/office/drawing/2014/main" id="{8FC3D947-C298-44FE-98C1-EDAFEB93B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237" y="1584959"/>
              <a:ext cx="2970217" cy="50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Títulos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Maestría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Especialización médico-quirúrgica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Especialización del área de la salud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Experiencia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Tres (3) años: Exp. Docente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Cinco (5) años: Exp. Profesional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Puntaje Mínimo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Resultado de Formación, Productividad Académica, Desempeño Docente y Actividades Extensión.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="" xmlns:a16="http://schemas.microsoft.com/office/drawing/2014/main" id="{68EBA8D4-9513-4CFC-8D1D-6BE3E800CF00}"/>
                </a:ext>
              </a:extLst>
            </p:cNvPr>
            <p:cNvSpPr txBox="1"/>
            <p:nvPr/>
          </p:nvSpPr>
          <p:spPr>
            <a:xfrm>
              <a:off x="1198903" y="2590516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2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="" xmlns:a16="http://schemas.microsoft.com/office/drawing/2014/main" id="{77CED387-B609-45C7-94FB-C6C605794192}"/>
                </a:ext>
              </a:extLst>
            </p:cNvPr>
            <p:cNvSpPr txBox="1"/>
            <p:nvPr/>
          </p:nvSpPr>
          <p:spPr>
            <a:xfrm>
              <a:off x="1198903" y="3354951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3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4B38D79C-A474-43B3-9A1F-AC3F86EC09EC}"/>
                </a:ext>
              </a:extLst>
            </p:cNvPr>
            <p:cNvSpPr txBox="1"/>
            <p:nvPr/>
          </p:nvSpPr>
          <p:spPr>
            <a:xfrm>
              <a:off x="1198903" y="4354685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</a:p>
          </p:txBody>
        </p:sp>
        <p:sp>
          <p:nvSpPr>
            <p:cNvPr id="2" name="Sol 1">
              <a:extLst>
                <a:ext uri="{FF2B5EF4-FFF2-40B4-BE49-F238E27FC236}">
                  <a16:creationId xmlns="" xmlns:a16="http://schemas.microsoft.com/office/drawing/2014/main" id="{99CFA9B4-7C92-440F-92C6-2CBFB23DA939}"/>
                </a:ext>
              </a:extLst>
            </p:cNvPr>
            <p:cNvSpPr/>
            <p:nvPr/>
          </p:nvSpPr>
          <p:spPr>
            <a:xfrm>
              <a:off x="1124380" y="152373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Sol 36">
              <a:extLst>
                <a:ext uri="{FF2B5EF4-FFF2-40B4-BE49-F238E27FC236}">
                  <a16:creationId xmlns="" xmlns:a16="http://schemas.microsoft.com/office/drawing/2014/main" id="{85510252-4C2C-4660-8B50-BB559D0F5EA3}"/>
                </a:ext>
              </a:extLst>
            </p:cNvPr>
            <p:cNvSpPr/>
            <p:nvPr/>
          </p:nvSpPr>
          <p:spPr>
            <a:xfrm>
              <a:off x="1124380" y="321537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6" name="Sol 55">
              <a:extLst>
                <a:ext uri="{FF2B5EF4-FFF2-40B4-BE49-F238E27FC236}">
                  <a16:creationId xmlns="" xmlns:a16="http://schemas.microsoft.com/office/drawing/2014/main" id="{3CCCD717-7E16-468E-B276-52ECA6E4D3E2}"/>
                </a:ext>
              </a:extLst>
            </p:cNvPr>
            <p:cNvSpPr/>
            <p:nvPr/>
          </p:nvSpPr>
          <p:spPr>
            <a:xfrm>
              <a:off x="1185528" y="4450158"/>
              <a:ext cx="523123" cy="502920"/>
            </a:xfrm>
            <a:prstGeom prst="su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93F09C1E-6414-45B3-9D15-F0B8796B8DA6}"/>
              </a:ext>
            </a:extLst>
          </p:cNvPr>
          <p:cNvGrpSpPr/>
          <p:nvPr/>
        </p:nvGrpSpPr>
        <p:grpSpPr>
          <a:xfrm>
            <a:off x="8171421" y="1478014"/>
            <a:ext cx="3723147" cy="4847002"/>
            <a:chOff x="9293020" y="1478014"/>
            <a:chExt cx="3741169" cy="4847002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2432D1F1-86E8-4E13-80A8-76BFB234D617}"/>
                </a:ext>
              </a:extLst>
            </p:cNvPr>
            <p:cNvGrpSpPr/>
            <p:nvPr/>
          </p:nvGrpSpPr>
          <p:grpSpPr>
            <a:xfrm>
              <a:off x="9428504" y="1478280"/>
              <a:ext cx="3605685" cy="4846736"/>
              <a:chOff x="8834144" y="1478280"/>
              <a:chExt cx="3605685" cy="4846736"/>
            </a:xfrm>
          </p:grpSpPr>
          <p:sp>
            <p:nvSpPr>
              <p:cNvPr id="46" name="Shape 499">
                <a:extLst>
                  <a:ext uri="{FF2B5EF4-FFF2-40B4-BE49-F238E27FC236}">
                    <a16:creationId xmlns="" xmlns:a16="http://schemas.microsoft.com/office/drawing/2014/main" id="{20EC157B-4E01-45CB-A1F0-43AC0C463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317870" y="2285653"/>
                <a:ext cx="4846736" cy="3231989"/>
              </a:xfrm>
              <a:prstGeom prst="rect">
                <a:avLst/>
              </a:prstGeom>
              <a:solidFill>
                <a:srgbClr val="D8D8D8">
                  <a:alpha val="3294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CO" sz="1800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" name="Rectángulo 2">
                <a:extLst>
                  <a:ext uri="{FF2B5EF4-FFF2-40B4-BE49-F238E27FC236}">
                    <a16:creationId xmlns="" xmlns:a16="http://schemas.microsoft.com/office/drawing/2014/main" id="{4BDA121F-FF22-43EE-9FBF-ABCEA8489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4756" y="1554479"/>
                <a:ext cx="3195073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Títulos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Doctorado o el nivel más alto en el área de conocimiento.</a:t>
                </a: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charset="0"/>
                  <a:cs typeface="Segoe UI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Tiempo Mínimo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:r>
                  <a:rPr lang="es-ES" sz="16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¿Se podrá establecer un número mínimo– en tiempo – de permanencia?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Evaluación Integral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Igual o Superior a 80%.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Puntaje Mínimo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Productividad Académica.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Elaborar un (1) Trabajo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Sustentado ante pares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Que sea un aporte significativo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="" xmlns:a16="http://schemas.microsoft.com/office/drawing/2014/main" id="{DF83A7CD-5C92-4DE8-AE53-304089DB0AA9}"/>
                  </a:ext>
                </a:extLst>
              </p:cNvPr>
              <p:cNvSpPr txBox="1"/>
              <p:nvPr/>
            </p:nvSpPr>
            <p:spPr>
              <a:xfrm>
                <a:off x="8834144" y="2590516"/>
                <a:ext cx="346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rPr>
                  <a:t>2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="" xmlns:a16="http://schemas.microsoft.com/office/drawing/2014/main" id="{8C3A145F-FD57-4621-91E7-0D9807803406}"/>
                  </a:ext>
                </a:extLst>
              </p:cNvPr>
              <p:cNvSpPr txBox="1"/>
              <p:nvPr/>
            </p:nvSpPr>
            <p:spPr>
              <a:xfrm>
                <a:off x="8834144" y="3354951"/>
                <a:ext cx="346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rPr>
                  <a:t>3</a:t>
                </a:r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="" xmlns:a16="http://schemas.microsoft.com/office/drawing/2014/main" id="{11CE1F17-D5A3-4565-B105-BDD0886E04E9}"/>
                  </a:ext>
                </a:extLst>
              </p:cNvPr>
              <p:cNvSpPr txBox="1"/>
              <p:nvPr/>
            </p:nvSpPr>
            <p:spPr>
              <a:xfrm>
                <a:off x="8834144" y="4354685"/>
                <a:ext cx="346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rPr>
                  <a:t>4</a:t>
                </a:r>
              </a:p>
            </p:txBody>
          </p:sp>
        </p:grpSp>
        <p:sp>
          <p:nvSpPr>
            <p:cNvPr id="52" name="Sol 51">
              <a:extLst>
                <a:ext uri="{FF2B5EF4-FFF2-40B4-BE49-F238E27FC236}">
                  <a16:creationId xmlns="" xmlns:a16="http://schemas.microsoft.com/office/drawing/2014/main" id="{EAE616E8-E97E-458F-9989-3C62B57BAFA7}"/>
                </a:ext>
              </a:extLst>
            </p:cNvPr>
            <p:cNvSpPr/>
            <p:nvPr/>
          </p:nvSpPr>
          <p:spPr>
            <a:xfrm>
              <a:off x="9293020" y="147801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3" name="Sol 52">
              <a:extLst>
                <a:ext uri="{FF2B5EF4-FFF2-40B4-BE49-F238E27FC236}">
                  <a16:creationId xmlns="" xmlns:a16="http://schemas.microsoft.com/office/drawing/2014/main" id="{5F07622B-FB67-4D94-B0F8-552B88E19AC3}"/>
                </a:ext>
              </a:extLst>
            </p:cNvPr>
            <p:cNvSpPr/>
            <p:nvPr/>
          </p:nvSpPr>
          <p:spPr>
            <a:xfrm>
              <a:off x="9293020" y="248385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4" name="Sol 53">
              <a:extLst>
                <a:ext uri="{FF2B5EF4-FFF2-40B4-BE49-F238E27FC236}">
                  <a16:creationId xmlns="" xmlns:a16="http://schemas.microsoft.com/office/drawing/2014/main" id="{063C16AD-8093-429D-B714-47963FD6552F}"/>
                </a:ext>
              </a:extLst>
            </p:cNvPr>
            <p:cNvSpPr/>
            <p:nvPr/>
          </p:nvSpPr>
          <p:spPr>
            <a:xfrm>
              <a:off x="9308260" y="3428734"/>
              <a:ext cx="523123" cy="502920"/>
            </a:xfrm>
            <a:prstGeom prst="su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5" name="Sol 54">
              <a:extLst>
                <a:ext uri="{FF2B5EF4-FFF2-40B4-BE49-F238E27FC236}">
                  <a16:creationId xmlns="" xmlns:a16="http://schemas.microsoft.com/office/drawing/2014/main" id="{7E82D684-7E0D-4E70-8B36-D5948C609BF1}"/>
                </a:ext>
              </a:extLst>
            </p:cNvPr>
            <p:cNvSpPr/>
            <p:nvPr/>
          </p:nvSpPr>
          <p:spPr>
            <a:xfrm>
              <a:off x="9308260" y="4221214"/>
              <a:ext cx="523123" cy="502920"/>
            </a:xfrm>
            <a:prstGeom prst="su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8" name="Sol 57">
              <a:extLst>
                <a:ext uri="{FF2B5EF4-FFF2-40B4-BE49-F238E27FC236}">
                  <a16:creationId xmlns="" xmlns:a16="http://schemas.microsoft.com/office/drawing/2014/main" id="{E7AC4238-2750-4CBE-A011-C216869D2F7C}"/>
                </a:ext>
              </a:extLst>
            </p:cNvPr>
            <p:cNvSpPr/>
            <p:nvPr/>
          </p:nvSpPr>
          <p:spPr>
            <a:xfrm>
              <a:off x="9308260" y="4907014"/>
              <a:ext cx="523123" cy="502920"/>
            </a:xfrm>
            <a:prstGeom prst="su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229900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5E80F6CE-9CB7-49A1-B595-83FB2AB09C96}"/>
              </a:ext>
            </a:extLst>
          </p:cNvPr>
          <p:cNvGrpSpPr/>
          <p:nvPr/>
        </p:nvGrpSpPr>
        <p:grpSpPr>
          <a:xfrm>
            <a:off x="715416" y="141003"/>
            <a:ext cx="8796572" cy="349250"/>
            <a:chOff x="718878" y="141003"/>
            <a:chExt cx="8839157" cy="349250"/>
          </a:xfrm>
        </p:grpSpPr>
        <p:grpSp>
          <p:nvGrpSpPr>
            <p:cNvPr id="12" name="6 Grupo">
              <a:extLst>
                <a:ext uri="{FF2B5EF4-FFF2-40B4-BE49-F238E27FC236}">
                  <a16:creationId xmlns="" xmlns:a16="http://schemas.microsoft.com/office/drawing/2014/main" id="{6A4C3038-9692-4D34-B80D-B69E57C55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24" name="38 Redondear rectángulo de esquina del mismo lado">
                <a:extLst>
                  <a:ext uri="{FF2B5EF4-FFF2-40B4-BE49-F238E27FC236}">
                    <a16:creationId xmlns="" xmlns:a16="http://schemas.microsoft.com/office/drawing/2014/main" id="{90F71162-EC81-49FE-BFFD-7F4B7F800ABE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dondear rectángulo de esquina del mismo lado 4">
                <a:extLst>
                  <a:ext uri="{FF2B5EF4-FFF2-40B4-BE49-F238E27FC236}">
                    <a16:creationId xmlns="" xmlns:a16="http://schemas.microsoft.com/office/drawing/2014/main" id="{3B080A6C-FCAC-44AD-A573-9E973A2802CB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Propuesta Carrera Profesoral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41 Rectángulo redondeado">
              <a:extLst>
                <a:ext uri="{FF2B5EF4-FFF2-40B4-BE49-F238E27FC236}">
                  <a16:creationId xmlns="" xmlns:a16="http://schemas.microsoft.com/office/drawing/2014/main" id="{9DE9C8E8-9C8C-4CC6-9507-6734B008FB6F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14" name="54 Rectángulo redondeado">
              <a:extLst>
                <a:ext uri="{FF2B5EF4-FFF2-40B4-BE49-F238E27FC236}">
                  <a16:creationId xmlns="" xmlns:a16="http://schemas.microsoft.com/office/drawing/2014/main" id="{78C8D306-2B82-40EA-879E-538F29A13704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54 Rectángulo redondeado">
              <a:extLst>
                <a:ext uri="{FF2B5EF4-FFF2-40B4-BE49-F238E27FC236}">
                  <a16:creationId xmlns="" xmlns:a16="http://schemas.microsoft.com/office/drawing/2014/main" id="{6D9D7619-C094-49D9-AD70-986660026B4A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54 Rectángulo redondeado">
              <a:extLst>
                <a:ext uri="{FF2B5EF4-FFF2-40B4-BE49-F238E27FC236}">
                  <a16:creationId xmlns="" xmlns:a16="http://schemas.microsoft.com/office/drawing/2014/main" id="{CFAE0E24-054D-4981-B7C5-9C52842B53B7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54 Rectángulo redondeado">
              <a:extLst>
                <a:ext uri="{FF2B5EF4-FFF2-40B4-BE49-F238E27FC236}">
                  <a16:creationId xmlns="" xmlns:a16="http://schemas.microsoft.com/office/drawing/2014/main" id="{84D16B01-6E81-45FE-BB47-5BCB47C1BBF9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B7FB292C-82BC-4E7F-A32B-8FAE6257F605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903DFA39-C220-48ED-88A1-E03E5D33EEC0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Marcador de contenido 3">
            <a:extLst>
              <a:ext uri="{FF2B5EF4-FFF2-40B4-BE49-F238E27FC236}">
                <a16:creationId xmlns="" xmlns:a16="http://schemas.microsoft.com/office/drawing/2014/main" id="{BBCC425A-0B17-42DC-9B37-67D662C1C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4A318F9-DA0B-4AB4-A603-7569DDBB2872}"/>
              </a:ext>
            </a:extLst>
          </p:cNvPr>
          <p:cNvSpPr/>
          <p:nvPr/>
        </p:nvSpPr>
        <p:spPr>
          <a:xfrm>
            <a:off x="1397839" y="1051560"/>
            <a:ext cx="3277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INGRESO O VINCULACIÓN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F089847E-6494-4584-9E66-38C08C1656B5}"/>
              </a:ext>
            </a:extLst>
          </p:cNvPr>
          <p:cNvSpPr/>
          <p:nvPr/>
        </p:nvSpPr>
        <p:spPr>
          <a:xfrm>
            <a:off x="5592301" y="1051560"/>
            <a:ext cx="196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PERMANENCIA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586F25E6-6FCB-4595-9D66-D803A7783584}"/>
              </a:ext>
            </a:extLst>
          </p:cNvPr>
          <p:cNvGrpSpPr/>
          <p:nvPr/>
        </p:nvGrpSpPr>
        <p:grpSpPr>
          <a:xfrm>
            <a:off x="4652776" y="1478280"/>
            <a:ext cx="3476510" cy="4648200"/>
            <a:chOff x="4675300" y="1478280"/>
            <a:chExt cx="3493340" cy="4648200"/>
          </a:xfrm>
        </p:grpSpPr>
        <p:sp>
          <p:nvSpPr>
            <p:cNvPr id="26" name="Shape 499">
              <a:extLst>
                <a:ext uri="{FF2B5EF4-FFF2-40B4-BE49-F238E27FC236}">
                  <a16:creationId xmlns="" xmlns:a16="http://schemas.microsoft.com/office/drawing/2014/main" id="{41F5CE45-71BE-4513-A60A-AE33D0EF15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11162" y="2269002"/>
              <a:ext cx="4648200" cy="3066756"/>
            </a:xfrm>
            <a:prstGeom prst="rect">
              <a:avLst/>
            </a:prstGeom>
            <a:solidFill>
              <a:srgbClr val="D8D8D8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CO" altLang="es-CO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" name="Rectángulo 2">
              <a:extLst>
                <a:ext uri="{FF2B5EF4-FFF2-40B4-BE49-F238E27FC236}">
                  <a16:creationId xmlns="" xmlns:a16="http://schemas.microsoft.com/office/drawing/2014/main" id="{84048421-9339-44DB-A903-29EC6ADCA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117" y="1661159"/>
              <a:ext cx="2779603" cy="4278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Actividades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Participar en cursos a nivel de Pregrado o Posgrado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Dirigir Trabajos de Grado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Producción Académica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Gestión-Administrativa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Tiempo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  <a:r>
                <a:rPr lang="es-ES" sz="160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¿Se podrá establecer un número mínimo– en tiempo – de permanencia?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Evaluación Integral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Establecida por la Universidad para su renovación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="" xmlns:a16="http://schemas.microsoft.com/office/drawing/2014/main" id="{431FF5C8-64BC-446A-AA7B-53DA4002B37C}"/>
                </a:ext>
              </a:extLst>
            </p:cNvPr>
            <p:cNvSpPr txBox="1"/>
            <p:nvPr/>
          </p:nvSpPr>
          <p:spPr>
            <a:xfrm>
              <a:off x="4810783" y="2590516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2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AB2AA5B9-9738-4DAF-8969-14F113E40F44}"/>
                </a:ext>
              </a:extLst>
            </p:cNvPr>
            <p:cNvSpPr txBox="1"/>
            <p:nvPr/>
          </p:nvSpPr>
          <p:spPr>
            <a:xfrm>
              <a:off x="4810783" y="3354951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3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546CAE5F-3824-4D7E-B764-EAEBBAC6DB65}"/>
                </a:ext>
              </a:extLst>
            </p:cNvPr>
            <p:cNvSpPr txBox="1"/>
            <p:nvPr/>
          </p:nvSpPr>
          <p:spPr>
            <a:xfrm>
              <a:off x="4810783" y="4354685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</a:p>
          </p:txBody>
        </p:sp>
        <p:sp>
          <p:nvSpPr>
            <p:cNvPr id="41" name="Sol 40">
              <a:extLst>
                <a:ext uri="{FF2B5EF4-FFF2-40B4-BE49-F238E27FC236}">
                  <a16:creationId xmlns="" xmlns:a16="http://schemas.microsoft.com/office/drawing/2014/main" id="{7900ACEB-0D5D-4047-B1C3-109709C912BF}"/>
                </a:ext>
              </a:extLst>
            </p:cNvPr>
            <p:cNvSpPr/>
            <p:nvPr/>
          </p:nvSpPr>
          <p:spPr>
            <a:xfrm>
              <a:off x="4675300" y="170661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Sol 41">
              <a:extLst>
                <a:ext uri="{FF2B5EF4-FFF2-40B4-BE49-F238E27FC236}">
                  <a16:creationId xmlns="" xmlns:a16="http://schemas.microsoft.com/office/drawing/2014/main" id="{31E41546-4683-481E-A398-CB95E81CD2B3}"/>
                </a:ext>
              </a:extLst>
            </p:cNvPr>
            <p:cNvSpPr/>
            <p:nvPr/>
          </p:nvSpPr>
          <p:spPr>
            <a:xfrm>
              <a:off x="4675300" y="361161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3" name="Sol 42">
              <a:extLst>
                <a:ext uri="{FF2B5EF4-FFF2-40B4-BE49-F238E27FC236}">
                  <a16:creationId xmlns="" xmlns:a16="http://schemas.microsoft.com/office/drawing/2014/main" id="{63B21202-2AEB-4E5D-9FC6-9709E096E31A}"/>
                </a:ext>
              </a:extLst>
            </p:cNvPr>
            <p:cNvSpPr/>
            <p:nvPr/>
          </p:nvSpPr>
          <p:spPr>
            <a:xfrm>
              <a:off x="4732744" y="4877066"/>
              <a:ext cx="523123" cy="502920"/>
            </a:xfrm>
            <a:prstGeom prst="su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1" name="Rectángulo 50">
            <a:extLst>
              <a:ext uri="{FF2B5EF4-FFF2-40B4-BE49-F238E27FC236}">
                <a16:creationId xmlns="" xmlns:a16="http://schemas.microsoft.com/office/drawing/2014/main" id="{C1210CD7-825E-43F0-8C3F-CE2252FDA4D2}"/>
              </a:ext>
            </a:extLst>
          </p:cNvPr>
          <p:cNvSpPr/>
          <p:nvPr/>
        </p:nvSpPr>
        <p:spPr>
          <a:xfrm>
            <a:off x="9221283" y="1043440"/>
            <a:ext cx="196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ASCENSO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="" xmlns:a16="http://schemas.microsoft.com/office/drawing/2014/main" id="{84D356B8-4D96-48AB-8241-33D45D9D6AEF}"/>
              </a:ext>
            </a:extLst>
          </p:cNvPr>
          <p:cNvSpPr/>
          <p:nvPr/>
        </p:nvSpPr>
        <p:spPr>
          <a:xfrm>
            <a:off x="2752721" y="575297"/>
            <a:ext cx="6405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PROFESOR ASOCIADO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C4C21A66-9A01-4520-815A-07F429B79118}"/>
              </a:ext>
            </a:extLst>
          </p:cNvPr>
          <p:cNvGrpSpPr/>
          <p:nvPr/>
        </p:nvGrpSpPr>
        <p:grpSpPr>
          <a:xfrm>
            <a:off x="1194798" y="1478280"/>
            <a:ext cx="3578893" cy="4648200"/>
            <a:chOff x="1124380" y="1478280"/>
            <a:chExt cx="3596219" cy="4648200"/>
          </a:xfrm>
        </p:grpSpPr>
        <p:sp>
          <p:nvSpPr>
            <p:cNvPr id="18" name="Shape 499">
              <a:extLst>
                <a:ext uri="{FF2B5EF4-FFF2-40B4-BE49-F238E27FC236}">
                  <a16:creationId xmlns="" xmlns:a16="http://schemas.microsoft.com/office/drawing/2014/main" id="{31570269-6FA4-4316-9417-8664E103F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9282" y="2269002"/>
              <a:ext cx="4648200" cy="3066756"/>
            </a:xfrm>
            <a:prstGeom prst="rect">
              <a:avLst/>
            </a:prstGeom>
            <a:solidFill>
              <a:srgbClr val="D8D8D8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CO" altLang="es-CO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Rectángulo 2">
              <a:extLst>
                <a:ext uri="{FF2B5EF4-FFF2-40B4-BE49-F238E27FC236}">
                  <a16:creationId xmlns="" xmlns:a16="http://schemas.microsoft.com/office/drawing/2014/main" id="{8FC3D947-C298-44FE-98C1-EDAFEB93B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237" y="1706879"/>
              <a:ext cx="3065362" cy="403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Títulos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Doctorado o el nivel más alto en el área de conocimiento.</a:t>
              </a: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charset="0"/>
                <a:cs typeface="Segoe UI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Experiencia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Ocho (8) años: Exp. Docente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Doce (12) años: Exp. Profesional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Puntaje Mínimo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Resultado de Formación, Productividad Académica, Desempeño Docente y Actividades Extensión.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="" xmlns:a16="http://schemas.microsoft.com/office/drawing/2014/main" id="{68EBA8D4-9513-4CFC-8D1D-6BE3E800CF00}"/>
                </a:ext>
              </a:extLst>
            </p:cNvPr>
            <p:cNvSpPr txBox="1"/>
            <p:nvPr/>
          </p:nvSpPr>
          <p:spPr>
            <a:xfrm>
              <a:off x="1198902" y="2590516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2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="" xmlns:a16="http://schemas.microsoft.com/office/drawing/2014/main" id="{77CED387-B609-45C7-94FB-C6C605794192}"/>
                </a:ext>
              </a:extLst>
            </p:cNvPr>
            <p:cNvSpPr txBox="1"/>
            <p:nvPr/>
          </p:nvSpPr>
          <p:spPr>
            <a:xfrm>
              <a:off x="1198902" y="3354951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3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4B38D79C-A474-43B3-9A1F-AC3F86EC09EC}"/>
                </a:ext>
              </a:extLst>
            </p:cNvPr>
            <p:cNvSpPr txBox="1"/>
            <p:nvPr/>
          </p:nvSpPr>
          <p:spPr>
            <a:xfrm>
              <a:off x="1198902" y="4354685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</a:p>
          </p:txBody>
        </p:sp>
        <p:sp>
          <p:nvSpPr>
            <p:cNvPr id="2" name="Sol 1">
              <a:extLst>
                <a:ext uri="{FF2B5EF4-FFF2-40B4-BE49-F238E27FC236}">
                  <a16:creationId xmlns="" xmlns:a16="http://schemas.microsoft.com/office/drawing/2014/main" id="{99CFA9B4-7C92-440F-92C6-2CBFB23DA939}"/>
                </a:ext>
              </a:extLst>
            </p:cNvPr>
            <p:cNvSpPr/>
            <p:nvPr/>
          </p:nvSpPr>
          <p:spPr>
            <a:xfrm>
              <a:off x="1124380" y="164565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Sol 36">
              <a:extLst>
                <a:ext uri="{FF2B5EF4-FFF2-40B4-BE49-F238E27FC236}">
                  <a16:creationId xmlns="" xmlns:a16="http://schemas.microsoft.com/office/drawing/2014/main" id="{85510252-4C2C-4660-8B50-BB559D0F5EA3}"/>
                </a:ext>
              </a:extLst>
            </p:cNvPr>
            <p:cNvSpPr/>
            <p:nvPr/>
          </p:nvSpPr>
          <p:spPr>
            <a:xfrm>
              <a:off x="1124380" y="262101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6" name="Sol 55">
              <a:extLst>
                <a:ext uri="{FF2B5EF4-FFF2-40B4-BE49-F238E27FC236}">
                  <a16:creationId xmlns="" xmlns:a16="http://schemas.microsoft.com/office/drawing/2014/main" id="{3CCCD717-7E16-468E-B276-52ECA6E4D3E2}"/>
                </a:ext>
              </a:extLst>
            </p:cNvPr>
            <p:cNvSpPr/>
            <p:nvPr/>
          </p:nvSpPr>
          <p:spPr>
            <a:xfrm>
              <a:off x="1185528" y="3840558"/>
              <a:ext cx="523123" cy="502920"/>
            </a:xfrm>
            <a:prstGeom prst="su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93F09C1E-6414-45B3-9D15-F0B8796B8DA6}"/>
              </a:ext>
            </a:extLst>
          </p:cNvPr>
          <p:cNvGrpSpPr/>
          <p:nvPr/>
        </p:nvGrpSpPr>
        <p:grpSpPr>
          <a:xfrm>
            <a:off x="8171421" y="1478014"/>
            <a:ext cx="3723147" cy="4847002"/>
            <a:chOff x="9293020" y="1478014"/>
            <a:chExt cx="3741169" cy="4847002"/>
          </a:xfrm>
        </p:grpSpPr>
        <p:grpSp>
          <p:nvGrpSpPr>
            <p:cNvPr id="5" name="Grupo 4">
              <a:extLst>
                <a:ext uri="{FF2B5EF4-FFF2-40B4-BE49-F238E27FC236}">
                  <a16:creationId xmlns="" xmlns:a16="http://schemas.microsoft.com/office/drawing/2014/main" id="{2432D1F1-86E8-4E13-80A8-76BFB234D617}"/>
                </a:ext>
              </a:extLst>
            </p:cNvPr>
            <p:cNvGrpSpPr/>
            <p:nvPr/>
          </p:nvGrpSpPr>
          <p:grpSpPr>
            <a:xfrm>
              <a:off x="9428504" y="1478280"/>
              <a:ext cx="3605685" cy="4846736"/>
              <a:chOff x="8834144" y="1478280"/>
              <a:chExt cx="3605685" cy="4846736"/>
            </a:xfrm>
          </p:grpSpPr>
          <p:sp>
            <p:nvSpPr>
              <p:cNvPr id="46" name="Shape 499">
                <a:extLst>
                  <a:ext uri="{FF2B5EF4-FFF2-40B4-BE49-F238E27FC236}">
                    <a16:creationId xmlns="" xmlns:a16="http://schemas.microsoft.com/office/drawing/2014/main" id="{20EC157B-4E01-45CB-A1F0-43AC0C463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317870" y="2285653"/>
                <a:ext cx="4846736" cy="3231989"/>
              </a:xfrm>
              <a:prstGeom prst="rect">
                <a:avLst/>
              </a:prstGeom>
              <a:solidFill>
                <a:srgbClr val="D8D8D8">
                  <a:alpha val="3294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00" rIns="91425" bIns="45700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s-CO" altLang="es-CO" sz="1800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" name="Rectángulo 2">
                <a:extLst>
                  <a:ext uri="{FF2B5EF4-FFF2-40B4-BE49-F238E27FC236}">
                    <a16:creationId xmlns="" xmlns:a16="http://schemas.microsoft.com/office/drawing/2014/main" id="{4BDA121F-FF22-43EE-9FBF-ABCEA8489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4758" y="1554479"/>
                <a:ext cx="3195071" cy="4524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Títulos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Doctorado o el nivel más alto en el área de conocimiento.</a:t>
                </a: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charset="0"/>
                  <a:cs typeface="Segoe UI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Tiempo Mínimo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</a:t>
                </a:r>
                <a:r>
                  <a:rPr lang="es-ES" sz="16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¿Se podrá establecer un número mínimo– en tiempo – de permanencia?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Evaluación Integral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Igual o Superior a 80%.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Puntaje Mínimo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 Productividad Académica.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s-ES" sz="1600" b="1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Elaborar Diferentes Trabajos </a:t>
                </a: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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Sustentado ante pares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ct val="0"/>
                  </a:spcBef>
                  <a:buFont typeface="Courier New" panose="02070309020205020404" pitchFamily="49" charset="0"/>
                  <a:buChar char="o"/>
                </a:pPr>
                <a:r>
                  <a:rPr lang="es-ES" sz="1600" dirty="0">
                    <a:solidFill>
                      <a:schemeClr val="accent5">
                        <a:lumMod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Que sea un aporte significativo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="" xmlns:a16="http://schemas.microsoft.com/office/drawing/2014/main" id="{DF83A7CD-5C92-4DE8-AE53-304089DB0AA9}"/>
                  </a:ext>
                </a:extLst>
              </p:cNvPr>
              <p:cNvSpPr txBox="1"/>
              <p:nvPr/>
            </p:nvSpPr>
            <p:spPr>
              <a:xfrm>
                <a:off x="8834144" y="2590516"/>
                <a:ext cx="346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rPr>
                  <a:t>2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="" xmlns:a16="http://schemas.microsoft.com/office/drawing/2014/main" id="{8C3A145F-FD57-4621-91E7-0D9807803406}"/>
                  </a:ext>
                </a:extLst>
              </p:cNvPr>
              <p:cNvSpPr txBox="1"/>
              <p:nvPr/>
            </p:nvSpPr>
            <p:spPr>
              <a:xfrm>
                <a:off x="8834144" y="3354951"/>
                <a:ext cx="346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rPr>
                  <a:t>3</a:t>
                </a:r>
              </a:p>
            </p:txBody>
          </p:sp>
          <p:sp>
            <p:nvSpPr>
              <p:cNvPr id="50" name="CuadroTexto 49">
                <a:extLst>
                  <a:ext uri="{FF2B5EF4-FFF2-40B4-BE49-F238E27FC236}">
                    <a16:creationId xmlns="" xmlns:a16="http://schemas.microsoft.com/office/drawing/2014/main" id="{11CE1F17-D5A3-4565-B105-BDD0886E04E9}"/>
                  </a:ext>
                </a:extLst>
              </p:cNvPr>
              <p:cNvSpPr txBox="1"/>
              <p:nvPr/>
            </p:nvSpPr>
            <p:spPr>
              <a:xfrm>
                <a:off x="8834144" y="4354685"/>
                <a:ext cx="3460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2000" b="1" dirty="0">
                    <a:solidFill>
                      <a:schemeClr val="bg1"/>
                    </a:solidFill>
                    <a:latin typeface="Segoe UI" charset="0"/>
                    <a:ea typeface="Segoe UI" charset="0"/>
                    <a:cs typeface="Segoe UI" charset="0"/>
                  </a:rPr>
                  <a:t>4</a:t>
                </a:r>
              </a:p>
            </p:txBody>
          </p:sp>
        </p:grpSp>
        <p:sp>
          <p:nvSpPr>
            <p:cNvPr id="52" name="Sol 51">
              <a:extLst>
                <a:ext uri="{FF2B5EF4-FFF2-40B4-BE49-F238E27FC236}">
                  <a16:creationId xmlns="" xmlns:a16="http://schemas.microsoft.com/office/drawing/2014/main" id="{EAE616E8-E97E-458F-9989-3C62B57BAFA7}"/>
                </a:ext>
              </a:extLst>
            </p:cNvPr>
            <p:cNvSpPr/>
            <p:nvPr/>
          </p:nvSpPr>
          <p:spPr>
            <a:xfrm>
              <a:off x="9293020" y="147801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3" name="Sol 52">
              <a:extLst>
                <a:ext uri="{FF2B5EF4-FFF2-40B4-BE49-F238E27FC236}">
                  <a16:creationId xmlns="" xmlns:a16="http://schemas.microsoft.com/office/drawing/2014/main" id="{5F07622B-FB67-4D94-B0F8-552B88E19AC3}"/>
                </a:ext>
              </a:extLst>
            </p:cNvPr>
            <p:cNvSpPr/>
            <p:nvPr/>
          </p:nvSpPr>
          <p:spPr>
            <a:xfrm>
              <a:off x="9293020" y="248385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4" name="Sol 53">
              <a:extLst>
                <a:ext uri="{FF2B5EF4-FFF2-40B4-BE49-F238E27FC236}">
                  <a16:creationId xmlns="" xmlns:a16="http://schemas.microsoft.com/office/drawing/2014/main" id="{063C16AD-8093-429D-B714-47963FD6552F}"/>
                </a:ext>
              </a:extLst>
            </p:cNvPr>
            <p:cNvSpPr/>
            <p:nvPr/>
          </p:nvSpPr>
          <p:spPr>
            <a:xfrm>
              <a:off x="9308260" y="3428734"/>
              <a:ext cx="523123" cy="502920"/>
            </a:xfrm>
            <a:prstGeom prst="su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5" name="Sol 54">
              <a:extLst>
                <a:ext uri="{FF2B5EF4-FFF2-40B4-BE49-F238E27FC236}">
                  <a16:creationId xmlns="" xmlns:a16="http://schemas.microsoft.com/office/drawing/2014/main" id="{7E82D684-7E0D-4E70-8B36-D5948C609BF1}"/>
                </a:ext>
              </a:extLst>
            </p:cNvPr>
            <p:cNvSpPr/>
            <p:nvPr/>
          </p:nvSpPr>
          <p:spPr>
            <a:xfrm>
              <a:off x="9308260" y="4221214"/>
              <a:ext cx="523123" cy="502920"/>
            </a:xfrm>
            <a:prstGeom prst="su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8" name="Sol 57">
              <a:extLst>
                <a:ext uri="{FF2B5EF4-FFF2-40B4-BE49-F238E27FC236}">
                  <a16:creationId xmlns="" xmlns:a16="http://schemas.microsoft.com/office/drawing/2014/main" id="{E7AC4238-2750-4CBE-A011-C216869D2F7C}"/>
                </a:ext>
              </a:extLst>
            </p:cNvPr>
            <p:cNvSpPr/>
            <p:nvPr/>
          </p:nvSpPr>
          <p:spPr>
            <a:xfrm>
              <a:off x="9308260" y="4907014"/>
              <a:ext cx="523123" cy="502920"/>
            </a:xfrm>
            <a:prstGeom prst="sun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280369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5E80F6CE-9CB7-49A1-B595-83FB2AB09C96}"/>
              </a:ext>
            </a:extLst>
          </p:cNvPr>
          <p:cNvGrpSpPr/>
          <p:nvPr/>
        </p:nvGrpSpPr>
        <p:grpSpPr>
          <a:xfrm>
            <a:off x="715416" y="141003"/>
            <a:ext cx="8796572" cy="349250"/>
            <a:chOff x="718878" y="141003"/>
            <a:chExt cx="8839157" cy="349250"/>
          </a:xfrm>
        </p:grpSpPr>
        <p:grpSp>
          <p:nvGrpSpPr>
            <p:cNvPr id="12" name="6 Grupo">
              <a:extLst>
                <a:ext uri="{FF2B5EF4-FFF2-40B4-BE49-F238E27FC236}">
                  <a16:creationId xmlns="" xmlns:a16="http://schemas.microsoft.com/office/drawing/2014/main" id="{6A4C3038-9692-4D34-B80D-B69E57C550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24" name="38 Redondear rectángulo de esquina del mismo lado">
                <a:extLst>
                  <a:ext uri="{FF2B5EF4-FFF2-40B4-BE49-F238E27FC236}">
                    <a16:creationId xmlns="" xmlns:a16="http://schemas.microsoft.com/office/drawing/2014/main" id="{90F71162-EC81-49FE-BFFD-7F4B7F800ABE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dondear rectángulo de esquina del mismo lado 4">
                <a:extLst>
                  <a:ext uri="{FF2B5EF4-FFF2-40B4-BE49-F238E27FC236}">
                    <a16:creationId xmlns="" xmlns:a16="http://schemas.microsoft.com/office/drawing/2014/main" id="{3B080A6C-FCAC-44AD-A573-9E973A2802CB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Propuesta Carrera Profesoral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3" name="41 Rectángulo redondeado">
              <a:extLst>
                <a:ext uri="{FF2B5EF4-FFF2-40B4-BE49-F238E27FC236}">
                  <a16:creationId xmlns="" xmlns:a16="http://schemas.microsoft.com/office/drawing/2014/main" id="{9DE9C8E8-9C8C-4CC6-9507-6734B008FB6F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14" name="54 Rectángulo redondeado">
              <a:extLst>
                <a:ext uri="{FF2B5EF4-FFF2-40B4-BE49-F238E27FC236}">
                  <a16:creationId xmlns="" xmlns:a16="http://schemas.microsoft.com/office/drawing/2014/main" id="{78C8D306-2B82-40EA-879E-538F29A13704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54 Rectángulo redondeado">
              <a:extLst>
                <a:ext uri="{FF2B5EF4-FFF2-40B4-BE49-F238E27FC236}">
                  <a16:creationId xmlns="" xmlns:a16="http://schemas.microsoft.com/office/drawing/2014/main" id="{6D9D7619-C094-49D9-AD70-986660026B4A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54 Rectángulo redondeado">
              <a:extLst>
                <a:ext uri="{FF2B5EF4-FFF2-40B4-BE49-F238E27FC236}">
                  <a16:creationId xmlns="" xmlns:a16="http://schemas.microsoft.com/office/drawing/2014/main" id="{CFAE0E24-054D-4981-B7C5-9C52842B53B7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54 Rectángulo redondeado">
              <a:extLst>
                <a:ext uri="{FF2B5EF4-FFF2-40B4-BE49-F238E27FC236}">
                  <a16:creationId xmlns="" xmlns:a16="http://schemas.microsoft.com/office/drawing/2014/main" id="{84D16B01-6E81-45FE-BB47-5BCB47C1BBF9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B7FB292C-82BC-4E7F-A32B-8FAE6257F605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903DFA39-C220-48ED-88A1-E03E5D33EEC0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4" name="Marcador de contenido 3">
            <a:extLst>
              <a:ext uri="{FF2B5EF4-FFF2-40B4-BE49-F238E27FC236}">
                <a16:creationId xmlns="" xmlns:a16="http://schemas.microsoft.com/office/drawing/2014/main" id="{BBCC425A-0B17-42DC-9B37-67D662C1C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B4A318F9-DA0B-4AB4-A603-7569DDBB2872}"/>
              </a:ext>
            </a:extLst>
          </p:cNvPr>
          <p:cNvSpPr/>
          <p:nvPr/>
        </p:nvSpPr>
        <p:spPr>
          <a:xfrm>
            <a:off x="2565665" y="1051560"/>
            <a:ext cx="3277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INGRESO O VINCULACIÓN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F089847E-6494-4584-9E66-38C08C1656B5}"/>
              </a:ext>
            </a:extLst>
          </p:cNvPr>
          <p:cNvSpPr/>
          <p:nvPr/>
        </p:nvSpPr>
        <p:spPr>
          <a:xfrm>
            <a:off x="7108958" y="1051560"/>
            <a:ext cx="196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PERMANENCIA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586F25E6-6FCB-4595-9D66-D803A7783584}"/>
              </a:ext>
            </a:extLst>
          </p:cNvPr>
          <p:cNvGrpSpPr/>
          <p:nvPr/>
        </p:nvGrpSpPr>
        <p:grpSpPr>
          <a:xfrm>
            <a:off x="6169435" y="1478280"/>
            <a:ext cx="3601206" cy="4648200"/>
            <a:chOff x="4675300" y="1478280"/>
            <a:chExt cx="3618640" cy="4648200"/>
          </a:xfrm>
        </p:grpSpPr>
        <p:sp>
          <p:nvSpPr>
            <p:cNvPr id="26" name="Shape 499">
              <a:extLst>
                <a:ext uri="{FF2B5EF4-FFF2-40B4-BE49-F238E27FC236}">
                  <a16:creationId xmlns="" xmlns:a16="http://schemas.microsoft.com/office/drawing/2014/main" id="{41F5CE45-71BE-4513-A60A-AE33D0EF15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311162" y="2269002"/>
              <a:ext cx="4648200" cy="3066756"/>
            </a:xfrm>
            <a:prstGeom prst="rect">
              <a:avLst/>
            </a:prstGeom>
            <a:solidFill>
              <a:srgbClr val="D8D8D8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CO" altLang="es-CO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" name="Rectángulo 2">
              <a:extLst>
                <a:ext uri="{FF2B5EF4-FFF2-40B4-BE49-F238E27FC236}">
                  <a16:creationId xmlns="" xmlns:a16="http://schemas.microsoft.com/office/drawing/2014/main" id="{84048421-9339-44DB-A903-29EC6ADCA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117" y="1661159"/>
              <a:ext cx="3026823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Actividades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Participar en cursos a nivel de Pregrado o Posgrado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Dirigir Trabajos de Grado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Producción Académica</a:t>
              </a:r>
            </a:p>
            <a:p>
              <a:pPr marL="285750" indent="-285750">
                <a:lnSpc>
                  <a:spcPct val="100000"/>
                </a:lnSpc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Gestión-Administrativa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Renovación Categoría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Acorde con la reglamentación de la Universidad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="" xmlns:a16="http://schemas.microsoft.com/office/drawing/2014/main" id="{431FF5C8-64BC-446A-AA7B-53DA4002B37C}"/>
                </a:ext>
              </a:extLst>
            </p:cNvPr>
            <p:cNvSpPr txBox="1"/>
            <p:nvPr/>
          </p:nvSpPr>
          <p:spPr>
            <a:xfrm>
              <a:off x="4810783" y="2590516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2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="" xmlns:a16="http://schemas.microsoft.com/office/drawing/2014/main" id="{AB2AA5B9-9738-4DAF-8969-14F113E40F44}"/>
                </a:ext>
              </a:extLst>
            </p:cNvPr>
            <p:cNvSpPr txBox="1"/>
            <p:nvPr/>
          </p:nvSpPr>
          <p:spPr>
            <a:xfrm>
              <a:off x="4810783" y="3354951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3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546CAE5F-3824-4D7E-B764-EAEBBAC6DB65}"/>
                </a:ext>
              </a:extLst>
            </p:cNvPr>
            <p:cNvSpPr txBox="1"/>
            <p:nvPr/>
          </p:nvSpPr>
          <p:spPr>
            <a:xfrm>
              <a:off x="4810783" y="4354685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</a:p>
          </p:txBody>
        </p:sp>
        <p:sp>
          <p:nvSpPr>
            <p:cNvPr id="41" name="Sol 40">
              <a:extLst>
                <a:ext uri="{FF2B5EF4-FFF2-40B4-BE49-F238E27FC236}">
                  <a16:creationId xmlns="" xmlns:a16="http://schemas.microsoft.com/office/drawing/2014/main" id="{7900ACEB-0D5D-4047-B1C3-109709C912BF}"/>
                </a:ext>
              </a:extLst>
            </p:cNvPr>
            <p:cNvSpPr/>
            <p:nvPr/>
          </p:nvSpPr>
          <p:spPr>
            <a:xfrm>
              <a:off x="4675300" y="170661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Sol 41">
              <a:extLst>
                <a:ext uri="{FF2B5EF4-FFF2-40B4-BE49-F238E27FC236}">
                  <a16:creationId xmlns="" xmlns:a16="http://schemas.microsoft.com/office/drawing/2014/main" id="{31E41546-4683-481E-A398-CB95E81CD2B3}"/>
                </a:ext>
              </a:extLst>
            </p:cNvPr>
            <p:cNvSpPr/>
            <p:nvPr/>
          </p:nvSpPr>
          <p:spPr>
            <a:xfrm>
              <a:off x="4675300" y="332205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7" name="Rectángulo 56">
            <a:extLst>
              <a:ext uri="{FF2B5EF4-FFF2-40B4-BE49-F238E27FC236}">
                <a16:creationId xmlns="" xmlns:a16="http://schemas.microsoft.com/office/drawing/2014/main" id="{84D356B8-4D96-48AB-8241-33D45D9D6AEF}"/>
              </a:ext>
            </a:extLst>
          </p:cNvPr>
          <p:cNvSpPr/>
          <p:nvPr/>
        </p:nvSpPr>
        <p:spPr>
          <a:xfrm>
            <a:off x="2752721" y="575297"/>
            <a:ext cx="6405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PROFESOR TITULAR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C4C21A66-9A01-4520-815A-07F429B79118}"/>
              </a:ext>
            </a:extLst>
          </p:cNvPr>
          <p:cNvGrpSpPr/>
          <p:nvPr/>
        </p:nvGrpSpPr>
        <p:grpSpPr>
          <a:xfrm>
            <a:off x="2362624" y="1478280"/>
            <a:ext cx="3578893" cy="4648200"/>
            <a:chOff x="1124380" y="1478280"/>
            <a:chExt cx="3596219" cy="4648200"/>
          </a:xfrm>
        </p:grpSpPr>
        <p:sp>
          <p:nvSpPr>
            <p:cNvPr id="18" name="Shape 499">
              <a:extLst>
                <a:ext uri="{FF2B5EF4-FFF2-40B4-BE49-F238E27FC236}">
                  <a16:creationId xmlns="" xmlns:a16="http://schemas.microsoft.com/office/drawing/2014/main" id="{31570269-6FA4-4316-9417-8664E103F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99282" y="2269002"/>
              <a:ext cx="4648200" cy="3066756"/>
            </a:xfrm>
            <a:prstGeom prst="rect">
              <a:avLst/>
            </a:prstGeom>
            <a:solidFill>
              <a:srgbClr val="D8D8D8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CO" altLang="es-CO" sz="1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Rectángulo 2">
              <a:extLst>
                <a:ext uri="{FF2B5EF4-FFF2-40B4-BE49-F238E27FC236}">
                  <a16:creationId xmlns="" xmlns:a16="http://schemas.microsoft.com/office/drawing/2014/main" id="{8FC3D947-C298-44FE-98C1-EDAFEB93B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237" y="1706879"/>
              <a:ext cx="3065362" cy="4031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Títulos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Doctorado o el nivel más alto en el área de conocimiento.</a:t>
              </a: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charset="0"/>
                <a:cs typeface="Segoe UI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Experiencia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Trece (13) años: Exp. Docente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Cinco (5) años: Prof. Asociado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s-ES" sz="1600" b="1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Puntaje Mínimo</a:t>
              </a:r>
              <a:r>
                <a:rPr lang="es-ES" sz="1600" dirty="0">
                  <a:solidFill>
                    <a:schemeClr val="accent5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rPr>
                <a:t> Resultado de Formación, Productividad Académica, Desempeño Docente y Actividades Extensión.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endParaRPr lang="es-ES" sz="16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="" xmlns:a16="http://schemas.microsoft.com/office/drawing/2014/main" id="{68EBA8D4-9513-4CFC-8D1D-6BE3E800CF00}"/>
                </a:ext>
              </a:extLst>
            </p:cNvPr>
            <p:cNvSpPr txBox="1"/>
            <p:nvPr/>
          </p:nvSpPr>
          <p:spPr>
            <a:xfrm>
              <a:off x="1198902" y="2590516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2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="" xmlns:a16="http://schemas.microsoft.com/office/drawing/2014/main" id="{77CED387-B609-45C7-94FB-C6C605794192}"/>
                </a:ext>
              </a:extLst>
            </p:cNvPr>
            <p:cNvSpPr txBox="1"/>
            <p:nvPr/>
          </p:nvSpPr>
          <p:spPr>
            <a:xfrm>
              <a:off x="1198902" y="3354951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3</a:t>
              </a: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="" xmlns:a16="http://schemas.microsoft.com/office/drawing/2014/main" id="{4B38D79C-A474-43B3-9A1F-AC3F86EC09EC}"/>
                </a:ext>
              </a:extLst>
            </p:cNvPr>
            <p:cNvSpPr txBox="1"/>
            <p:nvPr/>
          </p:nvSpPr>
          <p:spPr>
            <a:xfrm>
              <a:off x="1198902" y="4354685"/>
              <a:ext cx="346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2000" b="1" dirty="0">
                  <a:solidFill>
                    <a:schemeClr val="bg1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</a:p>
          </p:txBody>
        </p:sp>
        <p:sp>
          <p:nvSpPr>
            <p:cNvPr id="2" name="Sol 1">
              <a:extLst>
                <a:ext uri="{FF2B5EF4-FFF2-40B4-BE49-F238E27FC236}">
                  <a16:creationId xmlns="" xmlns:a16="http://schemas.microsoft.com/office/drawing/2014/main" id="{99CFA9B4-7C92-440F-92C6-2CBFB23DA939}"/>
                </a:ext>
              </a:extLst>
            </p:cNvPr>
            <p:cNvSpPr/>
            <p:nvPr/>
          </p:nvSpPr>
          <p:spPr>
            <a:xfrm>
              <a:off x="1124380" y="1645654"/>
              <a:ext cx="523123" cy="502920"/>
            </a:xfrm>
            <a:prstGeom prst="su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Sol 36">
              <a:extLst>
                <a:ext uri="{FF2B5EF4-FFF2-40B4-BE49-F238E27FC236}">
                  <a16:creationId xmlns="" xmlns:a16="http://schemas.microsoft.com/office/drawing/2014/main" id="{85510252-4C2C-4660-8B50-BB559D0F5EA3}"/>
                </a:ext>
              </a:extLst>
            </p:cNvPr>
            <p:cNvSpPr/>
            <p:nvPr/>
          </p:nvSpPr>
          <p:spPr>
            <a:xfrm>
              <a:off x="1124380" y="2621014"/>
              <a:ext cx="523123" cy="502920"/>
            </a:xfrm>
            <a:prstGeom prst="sun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6" name="Sol 55">
              <a:extLst>
                <a:ext uri="{FF2B5EF4-FFF2-40B4-BE49-F238E27FC236}">
                  <a16:creationId xmlns="" xmlns:a16="http://schemas.microsoft.com/office/drawing/2014/main" id="{3CCCD717-7E16-468E-B276-52ECA6E4D3E2}"/>
                </a:ext>
              </a:extLst>
            </p:cNvPr>
            <p:cNvSpPr/>
            <p:nvPr/>
          </p:nvSpPr>
          <p:spPr>
            <a:xfrm>
              <a:off x="1185528" y="3840558"/>
              <a:ext cx="523123" cy="502920"/>
            </a:xfrm>
            <a:prstGeom prst="sun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3194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3CF60E36-AA17-48BC-A0E7-F3909EB6B478}"/>
              </a:ext>
            </a:extLst>
          </p:cNvPr>
          <p:cNvSpPr/>
          <p:nvPr/>
        </p:nvSpPr>
        <p:spPr>
          <a:xfrm>
            <a:off x="1608546" y="466169"/>
            <a:ext cx="9397042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         Información salarios por categoría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2D3EDA9D-709B-4EA9-B82D-6DC3A4B27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07" y="932595"/>
            <a:ext cx="5322096" cy="52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D5A47BD9-32A6-4E9B-A897-48541CA6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67" y="927833"/>
            <a:ext cx="5379660" cy="52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06B8FC6D-AF3D-45FA-9C16-0C1EF0F1D060}"/>
              </a:ext>
            </a:extLst>
          </p:cNvPr>
          <p:cNvSpPr txBox="1"/>
          <p:nvPr/>
        </p:nvSpPr>
        <p:spPr>
          <a:xfrm>
            <a:off x="1371861" y="6250996"/>
            <a:ext cx="6725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Cálculos MEN – Estudio Panorama Salarial de la Universidades Oficiales (Universidad Antioquia).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DBA81FFC-7CB1-479D-BD7E-C040BCE4B6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ED3FA9DA-5CCC-4AEB-B721-22227D22C6F8}"/>
              </a:ext>
            </a:extLst>
          </p:cNvPr>
          <p:cNvGrpSpPr/>
          <p:nvPr/>
        </p:nvGrpSpPr>
        <p:grpSpPr>
          <a:xfrm>
            <a:off x="715416" y="141003"/>
            <a:ext cx="8796572" cy="349250"/>
            <a:chOff x="718878" y="141003"/>
            <a:chExt cx="8839157" cy="349250"/>
          </a:xfrm>
        </p:grpSpPr>
        <p:grpSp>
          <p:nvGrpSpPr>
            <p:cNvPr id="18" name="6 Grupo">
              <a:extLst>
                <a:ext uri="{FF2B5EF4-FFF2-40B4-BE49-F238E27FC236}">
                  <a16:creationId xmlns="" xmlns:a16="http://schemas.microsoft.com/office/drawing/2014/main" id="{AF5256A8-6851-45A0-8C0C-64C5DA5492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34" name="38 Redondear rectángulo de esquina del mismo lado">
                <a:extLst>
                  <a:ext uri="{FF2B5EF4-FFF2-40B4-BE49-F238E27FC236}">
                    <a16:creationId xmlns="" xmlns:a16="http://schemas.microsoft.com/office/drawing/2014/main" id="{F3B8EE30-346B-48E2-8EB4-AABD50C04011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dondear rectángulo de esquina del mismo lado 4">
                <a:extLst>
                  <a:ext uri="{FF2B5EF4-FFF2-40B4-BE49-F238E27FC236}">
                    <a16:creationId xmlns="" xmlns:a16="http://schemas.microsoft.com/office/drawing/2014/main" id="{48D45E39-B1AE-4789-9B04-E55A8F902EA0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Análisis salarial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6" name="41 Rectángulo redondeado">
              <a:extLst>
                <a:ext uri="{FF2B5EF4-FFF2-40B4-BE49-F238E27FC236}">
                  <a16:creationId xmlns="" xmlns:a16="http://schemas.microsoft.com/office/drawing/2014/main" id="{CA86909C-2BF8-4957-93A8-30566FC9F702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47D9B8BC-5392-44BA-BC48-42799273DEE7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54 Rectángulo redondeado">
              <a:extLst>
                <a:ext uri="{FF2B5EF4-FFF2-40B4-BE49-F238E27FC236}">
                  <a16:creationId xmlns="" xmlns:a16="http://schemas.microsoft.com/office/drawing/2014/main" id="{11BB50ED-02C1-43C8-A832-5B84B6C13EE9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54 Rectángulo redondeado">
              <a:extLst>
                <a:ext uri="{FF2B5EF4-FFF2-40B4-BE49-F238E27FC236}">
                  <a16:creationId xmlns="" xmlns:a16="http://schemas.microsoft.com/office/drawing/2014/main" id="{180A9213-05C9-4E91-ABA8-85A9498C8276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54 Rectángulo redondeado">
              <a:extLst>
                <a:ext uri="{FF2B5EF4-FFF2-40B4-BE49-F238E27FC236}">
                  <a16:creationId xmlns="" xmlns:a16="http://schemas.microsoft.com/office/drawing/2014/main" id="{84B20278-F636-4A7D-8FC5-12F8C263800A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54 Rectángulo redondeado">
              <a:extLst>
                <a:ext uri="{FF2B5EF4-FFF2-40B4-BE49-F238E27FC236}">
                  <a16:creationId xmlns="" xmlns:a16="http://schemas.microsoft.com/office/drawing/2014/main" id="{F38FBB78-40B7-46B5-95AA-0B51856AB4A9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54 Rectángulo redondeado">
              <a:extLst>
                <a:ext uri="{FF2B5EF4-FFF2-40B4-BE49-F238E27FC236}">
                  <a16:creationId xmlns="" xmlns:a16="http://schemas.microsoft.com/office/drawing/2014/main" id="{181F20A5-4BE4-4EC5-9C0C-89FF19D62901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867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17BB4D23-DF56-4CD7-BEBF-A8BAD463C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960098"/>
              </p:ext>
            </p:extLst>
          </p:nvPr>
        </p:nvGraphicFramePr>
        <p:xfrm>
          <a:off x="1371958" y="919617"/>
          <a:ext cx="10408879" cy="546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70DAC3E8-0FC9-43C5-97C6-AEFD8DF3BC01}"/>
              </a:ext>
            </a:extLst>
          </p:cNvPr>
          <p:cNvCxnSpPr>
            <a:cxnSpLocks/>
          </p:cNvCxnSpPr>
          <p:nvPr/>
        </p:nvCxnSpPr>
        <p:spPr>
          <a:xfrm>
            <a:off x="10251881" y="1112771"/>
            <a:ext cx="449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="" xmlns:a16="http://schemas.microsoft.com/office/drawing/2014/main" id="{384A768B-98A2-4694-8967-2AAB8E554905}"/>
              </a:ext>
            </a:extLst>
          </p:cNvPr>
          <p:cNvCxnSpPr>
            <a:cxnSpLocks/>
          </p:cNvCxnSpPr>
          <p:nvPr/>
        </p:nvCxnSpPr>
        <p:spPr>
          <a:xfrm>
            <a:off x="10251876" y="3050941"/>
            <a:ext cx="449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9203BA5F-2A92-473A-975F-8892048D59C6}"/>
              </a:ext>
            </a:extLst>
          </p:cNvPr>
          <p:cNvCxnSpPr>
            <a:cxnSpLocks/>
          </p:cNvCxnSpPr>
          <p:nvPr/>
        </p:nvCxnSpPr>
        <p:spPr>
          <a:xfrm>
            <a:off x="7962618" y="3224856"/>
            <a:ext cx="449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C96EACAB-5859-4C49-AAD6-2B35ADD3CC7A}"/>
              </a:ext>
            </a:extLst>
          </p:cNvPr>
          <p:cNvCxnSpPr>
            <a:cxnSpLocks/>
          </p:cNvCxnSpPr>
          <p:nvPr/>
        </p:nvCxnSpPr>
        <p:spPr>
          <a:xfrm>
            <a:off x="7962618" y="4065745"/>
            <a:ext cx="449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="" xmlns:a16="http://schemas.microsoft.com/office/drawing/2014/main" id="{3B1DE041-F8E7-4888-A17E-4935A6BB920C}"/>
              </a:ext>
            </a:extLst>
          </p:cNvPr>
          <p:cNvCxnSpPr>
            <a:cxnSpLocks/>
          </p:cNvCxnSpPr>
          <p:nvPr/>
        </p:nvCxnSpPr>
        <p:spPr>
          <a:xfrm>
            <a:off x="5721628" y="4282691"/>
            <a:ext cx="449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="" xmlns:a16="http://schemas.microsoft.com/office/drawing/2014/main" id="{AE8C43BB-6C77-4039-8DB5-D7D9DA7CCA1A}"/>
              </a:ext>
            </a:extLst>
          </p:cNvPr>
          <p:cNvCxnSpPr>
            <a:cxnSpLocks/>
          </p:cNvCxnSpPr>
          <p:nvPr/>
        </p:nvCxnSpPr>
        <p:spPr>
          <a:xfrm>
            <a:off x="5708977" y="4871069"/>
            <a:ext cx="449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="" xmlns:a16="http://schemas.microsoft.com/office/drawing/2014/main" id="{4B2FE65B-2ACE-4592-AD58-338069BB956D}"/>
              </a:ext>
            </a:extLst>
          </p:cNvPr>
          <p:cNvCxnSpPr>
            <a:cxnSpLocks/>
          </p:cNvCxnSpPr>
          <p:nvPr/>
        </p:nvCxnSpPr>
        <p:spPr>
          <a:xfrm>
            <a:off x="3419717" y="5174076"/>
            <a:ext cx="449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223D17FA-3497-4356-97BB-67F293441024}"/>
              </a:ext>
            </a:extLst>
          </p:cNvPr>
          <p:cNvCxnSpPr>
            <a:cxnSpLocks/>
          </p:cNvCxnSpPr>
          <p:nvPr/>
        </p:nvCxnSpPr>
        <p:spPr>
          <a:xfrm>
            <a:off x="3419717" y="5810571"/>
            <a:ext cx="449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C3410848-89B9-4453-82D1-10ECA2918EA0}"/>
              </a:ext>
            </a:extLst>
          </p:cNvPr>
          <p:cNvSpPr/>
          <p:nvPr/>
        </p:nvSpPr>
        <p:spPr>
          <a:xfrm>
            <a:off x="901167" y="486233"/>
            <a:ext cx="10694266" cy="467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Reconocimiento Salarios según Categoría (en millones de pesos)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FCD56BC9-F838-4347-87C1-AA9FD6B205B1}"/>
              </a:ext>
            </a:extLst>
          </p:cNvPr>
          <p:cNvSpPr txBox="1"/>
          <p:nvPr/>
        </p:nvSpPr>
        <p:spPr>
          <a:xfrm>
            <a:off x="1491382" y="6384934"/>
            <a:ext cx="10243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Cálculos MEN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="" xmlns:a16="http://schemas.microsoft.com/office/drawing/2014/main" id="{81C35FC3-2A0F-42B7-B325-4FDE0FB83086}"/>
              </a:ext>
            </a:extLst>
          </p:cNvPr>
          <p:cNvGrpSpPr/>
          <p:nvPr/>
        </p:nvGrpSpPr>
        <p:grpSpPr>
          <a:xfrm>
            <a:off x="715416" y="141003"/>
            <a:ext cx="8796572" cy="349250"/>
            <a:chOff x="718878" y="141003"/>
            <a:chExt cx="8839157" cy="349250"/>
          </a:xfrm>
        </p:grpSpPr>
        <p:grpSp>
          <p:nvGrpSpPr>
            <p:cNvPr id="29" name="6 Grupo">
              <a:extLst>
                <a:ext uri="{FF2B5EF4-FFF2-40B4-BE49-F238E27FC236}">
                  <a16:creationId xmlns="" xmlns:a16="http://schemas.microsoft.com/office/drawing/2014/main" id="{36BA2653-E668-40FD-856A-59020EE6B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44" name="38 Redondear rectángulo de esquina del mismo lado">
                <a:extLst>
                  <a:ext uri="{FF2B5EF4-FFF2-40B4-BE49-F238E27FC236}">
                    <a16:creationId xmlns="" xmlns:a16="http://schemas.microsoft.com/office/drawing/2014/main" id="{187DCB69-D14C-4CC2-93D8-2BC7CA2E8355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Redondear rectángulo de esquina del mismo lado 4">
                <a:extLst>
                  <a:ext uri="{FF2B5EF4-FFF2-40B4-BE49-F238E27FC236}">
                    <a16:creationId xmlns="" xmlns:a16="http://schemas.microsoft.com/office/drawing/2014/main" id="{BE7B9D87-9691-451C-B00D-AE10BD664152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Estructura Carrera Profesoral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0" name="41 Rectángulo redondeado">
              <a:extLst>
                <a:ext uri="{FF2B5EF4-FFF2-40B4-BE49-F238E27FC236}">
                  <a16:creationId xmlns="" xmlns:a16="http://schemas.microsoft.com/office/drawing/2014/main" id="{17EB1BCC-8202-4D9F-91C8-7F71E9A5921F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38" name="54 Rectángulo redondeado">
              <a:extLst>
                <a:ext uri="{FF2B5EF4-FFF2-40B4-BE49-F238E27FC236}">
                  <a16:creationId xmlns="" xmlns:a16="http://schemas.microsoft.com/office/drawing/2014/main" id="{8E087558-0B6B-41FE-AE67-82BDB90F83A5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54 Rectángulo redondeado">
              <a:extLst>
                <a:ext uri="{FF2B5EF4-FFF2-40B4-BE49-F238E27FC236}">
                  <a16:creationId xmlns="" xmlns:a16="http://schemas.microsoft.com/office/drawing/2014/main" id="{2BAAC975-BB96-4BAA-86A4-01092AA2C8BA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54 Rectángulo redondeado">
              <a:extLst>
                <a:ext uri="{FF2B5EF4-FFF2-40B4-BE49-F238E27FC236}">
                  <a16:creationId xmlns="" xmlns:a16="http://schemas.microsoft.com/office/drawing/2014/main" id="{5F0DBCF3-0FC9-454D-9905-8BCC5AE8F6E1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54 Rectángulo redondeado">
              <a:extLst>
                <a:ext uri="{FF2B5EF4-FFF2-40B4-BE49-F238E27FC236}">
                  <a16:creationId xmlns="" xmlns:a16="http://schemas.microsoft.com/office/drawing/2014/main" id="{66A6FDF6-6A0D-4380-9AA9-DE243C170505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54 Rectángulo redondeado">
              <a:extLst>
                <a:ext uri="{FF2B5EF4-FFF2-40B4-BE49-F238E27FC236}">
                  <a16:creationId xmlns="" xmlns:a16="http://schemas.microsoft.com/office/drawing/2014/main" id="{45BF5C3A-5BE2-4C1D-AD7D-989E012419E9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54 Rectángulo redondeado">
              <a:extLst>
                <a:ext uri="{FF2B5EF4-FFF2-40B4-BE49-F238E27FC236}">
                  <a16:creationId xmlns="" xmlns:a16="http://schemas.microsoft.com/office/drawing/2014/main" id="{6092556F-E0B6-48F6-8B85-6D554847D9D1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="" xmlns:a16="http://schemas.microsoft.com/office/drawing/2014/main" id="{F031DB35-BA79-452B-82BC-360CC166CB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6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A2997CE-CCD9-4F25-9D18-638437D0A45F}"/>
              </a:ext>
            </a:extLst>
          </p:cNvPr>
          <p:cNvSpPr/>
          <p:nvPr/>
        </p:nvSpPr>
        <p:spPr>
          <a:xfrm>
            <a:off x="1" y="1222744"/>
            <a:ext cx="12133263" cy="4380614"/>
          </a:xfrm>
          <a:prstGeom prst="rect">
            <a:avLst/>
          </a:prstGeom>
          <a:solidFill>
            <a:srgbClr val="114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569174" cy="68652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73201972-39B3-4A54-962D-C27AAFF1527E}"/>
              </a:ext>
            </a:extLst>
          </p:cNvPr>
          <p:cNvGrpSpPr/>
          <p:nvPr/>
        </p:nvGrpSpPr>
        <p:grpSpPr>
          <a:xfrm>
            <a:off x="4039043" y="2700675"/>
            <a:ext cx="5030577" cy="1446029"/>
            <a:chOff x="4058591" y="2700671"/>
            <a:chExt cx="5054929" cy="1446029"/>
          </a:xfrm>
        </p:grpSpPr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9EFD4B32-327F-4F25-8A46-50B4D07A72F7}"/>
                </a:ext>
              </a:extLst>
            </p:cNvPr>
            <p:cNvSpPr txBox="1"/>
            <p:nvPr/>
          </p:nvSpPr>
          <p:spPr>
            <a:xfrm>
              <a:off x="4139786" y="3111829"/>
              <a:ext cx="48155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3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¿</a:t>
              </a:r>
              <a:r>
                <a:rPr lang="es-ES_tradnl" sz="3600" b="1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Qu</a:t>
              </a:r>
              <a:r>
                <a:rPr lang="es-ES" sz="3600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é tenemos hoy?</a:t>
              </a:r>
              <a:endPara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" name="Conector recto 3">
              <a:extLst>
                <a:ext uri="{FF2B5EF4-FFF2-40B4-BE49-F238E27FC236}">
                  <a16:creationId xmlns="" xmlns:a16="http://schemas.microsoft.com/office/drawing/2014/main" id="{0BEB5D64-FC45-40D4-B64F-D0E1052336CE}"/>
                </a:ext>
              </a:extLst>
            </p:cNvPr>
            <p:cNvCxnSpPr>
              <a:cxnSpLocks/>
            </p:cNvCxnSpPr>
            <p:nvPr/>
          </p:nvCxnSpPr>
          <p:spPr>
            <a:xfrm>
              <a:off x="4058591" y="2700671"/>
              <a:ext cx="505492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="" xmlns:a16="http://schemas.microsoft.com/office/drawing/2014/main" id="{1C20D40F-A192-4E07-85C3-85A2A3AC5E54}"/>
                </a:ext>
              </a:extLst>
            </p:cNvPr>
            <p:cNvCxnSpPr>
              <a:cxnSpLocks/>
            </p:cNvCxnSpPr>
            <p:nvPr/>
          </p:nvCxnSpPr>
          <p:spPr>
            <a:xfrm>
              <a:off x="4058591" y="4146700"/>
              <a:ext cx="505492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60DF7C2-FAEF-40A5-A7A5-96B51A1C6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77B35FD-2EC3-483B-A4D1-AFEA83567751}"/>
              </a:ext>
            </a:extLst>
          </p:cNvPr>
          <p:cNvSpPr/>
          <p:nvPr/>
        </p:nvSpPr>
        <p:spPr>
          <a:xfrm>
            <a:off x="1785489" y="857205"/>
            <a:ext cx="9908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</a:rPr>
              <a:t>Reconocimientos no salariales: Productividad docente</a:t>
            </a:r>
            <a:endParaRPr lang="es-CO" sz="2800" dirty="0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42CE710-23C0-4B21-A9D1-AD8BDAA6768F}"/>
              </a:ext>
            </a:extLst>
          </p:cNvPr>
          <p:cNvSpPr/>
          <p:nvPr/>
        </p:nvSpPr>
        <p:spPr>
          <a:xfrm>
            <a:off x="1366488" y="1671120"/>
            <a:ext cx="10347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Se definen acorde al reconocimiento a investigadores del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SNCTeI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. De acuerdo con la siguiente tabla:</a:t>
            </a:r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A54C95EA-AD22-4061-B363-F3CD7DEF9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41626"/>
              </p:ext>
            </p:extLst>
          </p:nvPr>
        </p:nvGraphicFramePr>
        <p:xfrm>
          <a:off x="2559552" y="2331141"/>
          <a:ext cx="7961654" cy="2722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2866">
                  <a:extLst>
                    <a:ext uri="{9D8B030D-6E8A-4147-A177-3AD203B41FA5}">
                      <a16:colId xmlns="" xmlns:a16="http://schemas.microsoft.com/office/drawing/2014/main" val="4010928303"/>
                    </a:ext>
                  </a:extLst>
                </a:gridCol>
                <a:gridCol w="3558792">
                  <a:extLst>
                    <a:ext uri="{9D8B030D-6E8A-4147-A177-3AD203B41FA5}">
                      <a16:colId xmlns="" xmlns:a16="http://schemas.microsoft.com/office/drawing/2014/main" val="40015792"/>
                    </a:ext>
                  </a:extLst>
                </a:gridCol>
              </a:tblGrid>
              <a:tr h="17610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 dirty="0">
                          <a:effectLst/>
                        </a:rPr>
                        <a:t>Categoría Investigador</a:t>
                      </a:r>
                      <a:endParaRPr lang="es-CO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% del salario anual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extLst>
                  <a:ext uri="{0D108BD9-81ED-4DB2-BD59-A6C34878D82A}">
                    <a16:rowId xmlns="" xmlns:a16="http://schemas.microsoft.com/office/drawing/2014/main" val="746993078"/>
                  </a:ext>
                </a:extLst>
              </a:tr>
              <a:tr h="880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Reconocido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3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extLst>
                  <a:ext uri="{0D108BD9-81ED-4DB2-BD59-A6C34878D82A}">
                    <a16:rowId xmlns="" xmlns:a16="http://schemas.microsoft.com/office/drawing/2014/main" val="4006702133"/>
                  </a:ext>
                </a:extLst>
              </a:tr>
              <a:tr h="441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Junior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6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extLst>
                  <a:ext uri="{0D108BD9-81ED-4DB2-BD59-A6C34878D82A}">
                    <a16:rowId xmlns="" xmlns:a16="http://schemas.microsoft.com/office/drawing/2014/main" val="1833818181"/>
                  </a:ext>
                </a:extLst>
              </a:tr>
              <a:tr h="880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Asociado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8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extLst>
                  <a:ext uri="{0D108BD9-81ED-4DB2-BD59-A6C34878D82A}">
                    <a16:rowId xmlns="" xmlns:a16="http://schemas.microsoft.com/office/drawing/2014/main" val="851691092"/>
                  </a:ext>
                </a:extLst>
              </a:tr>
              <a:tr h="441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Senior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10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extLst>
                  <a:ext uri="{0D108BD9-81ED-4DB2-BD59-A6C34878D82A}">
                    <a16:rowId xmlns="" xmlns:a16="http://schemas.microsoft.com/office/drawing/2014/main" val="3290794879"/>
                  </a:ext>
                </a:extLst>
              </a:tr>
              <a:tr h="441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>
                          <a:effectLst/>
                        </a:rPr>
                        <a:t>Emérito</a:t>
                      </a:r>
                      <a:endParaRPr lang="es-CO" sz="3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700" dirty="0">
                          <a:effectLst/>
                        </a:rPr>
                        <a:t>12</a:t>
                      </a:r>
                      <a:endParaRPr lang="es-CO" sz="3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9109" marR="189109" marT="0" marB="0"/>
                </a:tc>
                <a:extLst>
                  <a:ext uri="{0D108BD9-81ED-4DB2-BD59-A6C34878D82A}">
                    <a16:rowId xmlns="" xmlns:a16="http://schemas.microsoft.com/office/drawing/2014/main" val="384778703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8E35FC4-2CC1-4909-B812-FBE88E3898C2}"/>
              </a:ext>
            </a:extLst>
          </p:cNvPr>
          <p:cNvSpPr txBox="1"/>
          <p:nvPr/>
        </p:nvSpPr>
        <p:spPr>
          <a:xfrm>
            <a:off x="6424582" y="5692295"/>
            <a:ext cx="7590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2000" dirty="0"/>
              <a:t>…</a:t>
            </a:r>
            <a:r>
              <a:rPr lang="es-CO" sz="2000" dirty="0"/>
              <a:t>más otras definidas por las universidades estatales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1059253B-D045-4A6E-B6BB-7253E1C875ED}"/>
              </a:ext>
            </a:extLst>
          </p:cNvPr>
          <p:cNvGrpSpPr/>
          <p:nvPr/>
        </p:nvGrpSpPr>
        <p:grpSpPr>
          <a:xfrm>
            <a:off x="715416" y="141003"/>
            <a:ext cx="8796572" cy="349250"/>
            <a:chOff x="718878" y="141003"/>
            <a:chExt cx="8839157" cy="349250"/>
          </a:xfrm>
        </p:grpSpPr>
        <p:grpSp>
          <p:nvGrpSpPr>
            <p:cNvPr id="16" name="6 Grupo">
              <a:extLst>
                <a:ext uri="{FF2B5EF4-FFF2-40B4-BE49-F238E27FC236}">
                  <a16:creationId xmlns="" xmlns:a16="http://schemas.microsoft.com/office/drawing/2014/main" id="{DAD85993-F8FA-4A40-9EF8-618732673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24" name="38 Redondear rectángulo de esquina del mismo lado">
                <a:extLst>
                  <a:ext uri="{FF2B5EF4-FFF2-40B4-BE49-F238E27FC236}">
                    <a16:creationId xmlns="" xmlns:a16="http://schemas.microsoft.com/office/drawing/2014/main" id="{8073CBBA-A55A-4DB2-BA75-B11BF52EAA26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dondear rectángulo de esquina del mismo lado 4">
                <a:extLst>
                  <a:ext uri="{FF2B5EF4-FFF2-40B4-BE49-F238E27FC236}">
                    <a16:creationId xmlns="" xmlns:a16="http://schemas.microsoft.com/office/drawing/2014/main" id="{3185576B-0F14-4F6A-A26E-FC2779CB98B1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Propuesta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7" name="41 Rectángulo redondeado">
              <a:extLst>
                <a:ext uri="{FF2B5EF4-FFF2-40B4-BE49-F238E27FC236}">
                  <a16:creationId xmlns="" xmlns:a16="http://schemas.microsoft.com/office/drawing/2014/main" id="{C292BB62-63BB-44F3-B087-ABDA884AD697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18" name="54 Rectángulo redondeado">
              <a:extLst>
                <a:ext uri="{FF2B5EF4-FFF2-40B4-BE49-F238E27FC236}">
                  <a16:creationId xmlns="" xmlns:a16="http://schemas.microsoft.com/office/drawing/2014/main" id="{CC058BE6-6543-4277-A0F3-7E5B6982999C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54 Rectángulo redondeado">
              <a:extLst>
                <a:ext uri="{FF2B5EF4-FFF2-40B4-BE49-F238E27FC236}">
                  <a16:creationId xmlns="" xmlns:a16="http://schemas.microsoft.com/office/drawing/2014/main" id="{30A32C69-7754-4836-90A7-EDDD6C758D3E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54 Rectángulo redondeado">
              <a:extLst>
                <a:ext uri="{FF2B5EF4-FFF2-40B4-BE49-F238E27FC236}">
                  <a16:creationId xmlns="" xmlns:a16="http://schemas.microsoft.com/office/drawing/2014/main" id="{96E2BDCA-B5F3-42C0-9F40-E5C6DEEB320F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54 Rectángulo redondeado">
              <a:extLst>
                <a:ext uri="{FF2B5EF4-FFF2-40B4-BE49-F238E27FC236}">
                  <a16:creationId xmlns="" xmlns:a16="http://schemas.microsoft.com/office/drawing/2014/main" id="{F36948DD-1C74-4B59-8E95-B90E9FBA20F8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DE76B456-DADA-4AD7-9485-3603297AF35E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2A7A3D55-77BA-4451-BFBC-27B0140A5193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259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A2997CE-CCD9-4F25-9D18-638437D0A45F}"/>
              </a:ext>
            </a:extLst>
          </p:cNvPr>
          <p:cNvSpPr/>
          <p:nvPr/>
        </p:nvSpPr>
        <p:spPr>
          <a:xfrm>
            <a:off x="1" y="1222744"/>
            <a:ext cx="12133263" cy="4380614"/>
          </a:xfrm>
          <a:prstGeom prst="rect">
            <a:avLst/>
          </a:prstGeom>
          <a:solidFill>
            <a:srgbClr val="114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569174" cy="68652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="" xmlns:a16="http://schemas.microsoft.com/office/drawing/2014/main" id="{DCC811F2-5031-4B3C-9211-ECEF173D4568}"/>
              </a:ext>
            </a:extLst>
          </p:cNvPr>
          <p:cNvGrpSpPr/>
          <p:nvPr/>
        </p:nvGrpSpPr>
        <p:grpSpPr>
          <a:xfrm>
            <a:off x="3670316" y="2700675"/>
            <a:ext cx="6021133" cy="1446029"/>
            <a:chOff x="3749040" y="2700671"/>
            <a:chExt cx="6050280" cy="1446029"/>
          </a:xfrm>
        </p:grpSpPr>
        <p:sp>
          <p:nvSpPr>
            <p:cNvPr id="13" name="CuadroTexto 12">
              <a:extLst>
                <a:ext uri="{FF2B5EF4-FFF2-40B4-BE49-F238E27FC236}">
                  <a16:creationId xmlns="" xmlns:a16="http://schemas.microsoft.com/office/drawing/2014/main" id="{9EFD4B32-327F-4F25-8A46-50B4D07A72F7}"/>
                </a:ext>
              </a:extLst>
            </p:cNvPr>
            <p:cNvSpPr txBox="1"/>
            <p:nvPr/>
          </p:nvSpPr>
          <p:spPr>
            <a:xfrm>
              <a:off x="5916893" y="3111829"/>
              <a:ext cx="12613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Ruta</a:t>
              </a:r>
            </a:p>
          </p:txBody>
        </p:sp>
        <p:cxnSp>
          <p:nvCxnSpPr>
            <p:cNvPr id="4" name="Conector recto 3">
              <a:extLst>
                <a:ext uri="{FF2B5EF4-FFF2-40B4-BE49-F238E27FC236}">
                  <a16:creationId xmlns="" xmlns:a16="http://schemas.microsoft.com/office/drawing/2014/main" id="{0BEB5D64-FC45-40D4-B64F-D0E1052336CE}"/>
                </a:ext>
              </a:extLst>
            </p:cNvPr>
            <p:cNvCxnSpPr>
              <a:cxnSpLocks/>
            </p:cNvCxnSpPr>
            <p:nvPr/>
          </p:nvCxnSpPr>
          <p:spPr>
            <a:xfrm>
              <a:off x="3749040" y="2700671"/>
              <a:ext cx="6050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="" xmlns:a16="http://schemas.microsoft.com/office/drawing/2014/main" id="{1C20D40F-A192-4E07-85C3-85A2A3AC5E54}"/>
                </a:ext>
              </a:extLst>
            </p:cNvPr>
            <p:cNvCxnSpPr>
              <a:cxnSpLocks/>
            </p:cNvCxnSpPr>
            <p:nvPr/>
          </p:nvCxnSpPr>
          <p:spPr>
            <a:xfrm>
              <a:off x="3749040" y="4146700"/>
              <a:ext cx="6050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60DF7C2-FAEF-40A5-A7A5-96B51A1C6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91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10" y="6347148"/>
            <a:ext cx="4351363" cy="62579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80D7F7E-A3FA-4993-9E69-3A75451B8FBC}"/>
              </a:ext>
            </a:extLst>
          </p:cNvPr>
          <p:cNvSpPr/>
          <p:nvPr/>
        </p:nvSpPr>
        <p:spPr>
          <a:xfrm>
            <a:off x="1483783" y="1284838"/>
            <a:ext cx="10499315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Del </a:t>
            </a:r>
            <a:r>
              <a:rPr lang="es-CO" sz="2000" b="1" u="sng" dirty="0">
                <a:solidFill>
                  <a:srgbClr val="002060"/>
                </a:solidFill>
                <a:latin typeface="Segoe UI" charset="0"/>
                <a:cs typeface="Segoe UI" charset="0"/>
              </a:rPr>
              <a:t>CESU</a:t>
            </a:r>
            <a:r>
              <a:rPr lang="es-CO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Revisar la redacción de los factores de ingreso y permanencia de los profesores en cada una de las categorías docentes</a:t>
            </a:r>
            <a:r>
              <a:rPr lang="es-CO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Verificar el nivel de formación en el que se imparten los cursos no sea un factor diferencial.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Revisar los asuntos relacionados con la autonomía universitaria.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sz="2000" dirty="0">
              <a:solidFill>
                <a:srgbClr val="002060"/>
              </a:solidFill>
              <a:latin typeface="Segoe UI" charset="0"/>
              <a:cs typeface="Segoe UI" charset="0"/>
            </a:endParaRPr>
          </a:p>
          <a:p>
            <a:pPr algn="just"/>
            <a:r>
              <a:rPr lang="es-CO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De los </a:t>
            </a:r>
            <a:r>
              <a:rPr lang="es-CO" sz="2000" b="1" u="sng" dirty="0">
                <a:solidFill>
                  <a:srgbClr val="002060"/>
                </a:solidFill>
                <a:latin typeface="Segoe UI" charset="0"/>
                <a:cs typeface="Segoe UI" charset="0"/>
              </a:rPr>
              <a:t>Representantes Profesorales</a:t>
            </a:r>
            <a:r>
              <a:rPr lang="es-CO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Evaluar el impacto de una reforma para los profesores ocasionales y de hora cátedra.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Revisar la propuesta frente al salario de enganche.</a:t>
            </a:r>
            <a:endParaRPr lang="es-CO" sz="2000" dirty="0">
              <a:solidFill>
                <a:srgbClr val="002060"/>
              </a:solidFill>
              <a:latin typeface="Segoe UI" charset="0"/>
              <a:cs typeface="Segoe UI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Evaluar los salarios de los profesores frente a los que se perciben en otros cargos del sector público (militares, magistrados y jueces).</a:t>
            </a:r>
            <a:endParaRPr lang="es-CO" sz="2000" dirty="0">
              <a:solidFill>
                <a:srgbClr val="002060"/>
              </a:solidFill>
              <a:latin typeface="Segoe UI" charset="0"/>
              <a:cs typeface="Segoe UI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Que haya más claridad sobre el régimen de transición.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rgbClr val="002060"/>
                </a:solidFill>
                <a:latin typeface="Segoe UI" charset="0"/>
                <a:cs typeface="Segoe UI" charset="0"/>
              </a:rPr>
              <a:t>Revisar los asuntos relacionados con la autonomía universitaria.</a:t>
            </a:r>
          </a:p>
        </p:txBody>
      </p:sp>
      <p:pic>
        <p:nvPicPr>
          <p:cNvPr id="11" name="Marcador de contenido 3">
            <a:extLst>
              <a:ext uri="{FF2B5EF4-FFF2-40B4-BE49-F238E27FC236}">
                <a16:creationId xmlns="" xmlns:a16="http://schemas.microsoft.com/office/drawing/2014/main" id="{9562AECA-650A-45A8-BF54-8E004E84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185A60FD-7958-4C7D-B625-FA52AE9CC42A}"/>
              </a:ext>
            </a:extLst>
          </p:cNvPr>
          <p:cNvGrpSpPr/>
          <p:nvPr/>
        </p:nvGrpSpPr>
        <p:grpSpPr>
          <a:xfrm>
            <a:off x="715416" y="141003"/>
            <a:ext cx="8796572" cy="349250"/>
            <a:chOff x="718878" y="141003"/>
            <a:chExt cx="8839157" cy="349250"/>
          </a:xfrm>
        </p:grpSpPr>
        <p:grpSp>
          <p:nvGrpSpPr>
            <p:cNvPr id="20" name="6 Grupo">
              <a:extLst>
                <a:ext uri="{FF2B5EF4-FFF2-40B4-BE49-F238E27FC236}">
                  <a16:creationId xmlns="" xmlns:a16="http://schemas.microsoft.com/office/drawing/2014/main" id="{ACC39B9F-6E16-47B9-B150-72BA55259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6145234" cy="348086"/>
              <a:chOff x="2267973" y="105310"/>
              <a:chExt cx="4031957" cy="825373"/>
            </a:xfrm>
          </p:grpSpPr>
          <p:sp>
            <p:nvSpPr>
              <p:cNvPr id="28" name="38 Redondear rectángulo de esquina del mismo lado">
                <a:extLst>
                  <a:ext uri="{FF2B5EF4-FFF2-40B4-BE49-F238E27FC236}">
                    <a16:creationId xmlns="" xmlns:a16="http://schemas.microsoft.com/office/drawing/2014/main" id="{5CD7EB92-D393-4D9A-A2B9-5E36F0BAA4FB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dondear rectángulo de esquina del mismo lado 4">
                <a:extLst>
                  <a:ext uri="{FF2B5EF4-FFF2-40B4-BE49-F238E27FC236}">
                    <a16:creationId xmlns="" xmlns:a16="http://schemas.microsoft.com/office/drawing/2014/main" id="{0D4646FE-882E-47DA-880C-F39D6AFDB432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¿Qué hemos hecho?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1" name="41 Rectángulo redondeado">
              <a:extLst>
                <a:ext uri="{FF2B5EF4-FFF2-40B4-BE49-F238E27FC236}">
                  <a16:creationId xmlns="" xmlns:a16="http://schemas.microsoft.com/office/drawing/2014/main" id="{C5A52A75-1983-4F34-BBA2-A0A8FF74DA0C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CF823E03-80E8-4D0D-AED4-3E5804FC0D1F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63DC267E-48C0-4670-A810-DD6A7F5EC21A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54 Rectángulo redondeado">
              <a:extLst>
                <a:ext uri="{FF2B5EF4-FFF2-40B4-BE49-F238E27FC236}">
                  <a16:creationId xmlns="" xmlns:a16="http://schemas.microsoft.com/office/drawing/2014/main" id="{FD1286FD-5589-4C06-945B-DEBB6379B82B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54 Rectángulo redondeado">
              <a:extLst>
                <a:ext uri="{FF2B5EF4-FFF2-40B4-BE49-F238E27FC236}">
                  <a16:creationId xmlns="" xmlns:a16="http://schemas.microsoft.com/office/drawing/2014/main" id="{526BE1D9-7B88-4839-A93D-8C45C8D830C2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54 Rectángulo redondeado">
              <a:extLst>
                <a:ext uri="{FF2B5EF4-FFF2-40B4-BE49-F238E27FC236}">
                  <a16:creationId xmlns="" xmlns:a16="http://schemas.microsoft.com/office/drawing/2014/main" id="{0DB4F1BB-B071-477E-8D11-2F01EEB75C27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9C86BE08-099C-4D47-BE19-67D778D2F102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100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umento 4"/>
          <p:cNvSpPr/>
          <p:nvPr/>
        </p:nvSpPr>
        <p:spPr>
          <a:xfrm>
            <a:off x="7241507" y="1352467"/>
            <a:ext cx="4690959" cy="4468784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10" y="6347148"/>
            <a:ext cx="4351363" cy="625790"/>
          </a:xfrm>
          <a:prstGeom prst="rect">
            <a:avLst/>
          </a:prstGeom>
        </p:spPr>
      </p:pic>
      <p:pic>
        <p:nvPicPr>
          <p:cNvPr id="11" name="Marcador de contenido 3">
            <a:extLst>
              <a:ext uri="{FF2B5EF4-FFF2-40B4-BE49-F238E27FC236}">
                <a16:creationId xmlns="" xmlns:a16="http://schemas.microsoft.com/office/drawing/2014/main" id="{9562AECA-650A-45A8-BF54-8E004E84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185A60FD-7958-4C7D-B625-FA52AE9CC42A}"/>
              </a:ext>
            </a:extLst>
          </p:cNvPr>
          <p:cNvGrpSpPr/>
          <p:nvPr/>
        </p:nvGrpSpPr>
        <p:grpSpPr>
          <a:xfrm>
            <a:off x="715418" y="141003"/>
            <a:ext cx="4463468" cy="349250"/>
            <a:chOff x="718878" y="141003"/>
            <a:chExt cx="4485075" cy="349250"/>
          </a:xfrm>
        </p:grpSpPr>
        <p:grpSp>
          <p:nvGrpSpPr>
            <p:cNvPr id="20" name="6 Grupo">
              <a:extLst>
                <a:ext uri="{FF2B5EF4-FFF2-40B4-BE49-F238E27FC236}">
                  <a16:creationId xmlns="" xmlns:a16="http://schemas.microsoft.com/office/drawing/2014/main" id="{ACC39B9F-6E16-47B9-B150-72BA55259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1791152" cy="348086"/>
              <a:chOff x="2267973" y="105311"/>
              <a:chExt cx="1175195" cy="825373"/>
            </a:xfrm>
          </p:grpSpPr>
          <p:sp>
            <p:nvSpPr>
              <p:cNvPr id="28" name="38 Redondear rectángulo de esquina del mismo lado">
                <a:extLst>
                  <a:ext uri="{FF2B5EF4-FFF2-40B4-BE49-F238E27FC236}">
                    <a16:creationId xmlns="" xmlns:a16="http://schemas.microsoft.com/office/drawing/2014/main" id="{5CD7EB92-D393-4D9A-A2B9-5E36F0BAA4FB}"/>
                  </a:ext>
                </a:extLst>
              </p:cNvPr>
              <p:cNvSpPr/>
              <p:nvPr/>
            </p:nvSpPr>
            <p:spPr>
              <a:xfrm rot="5400000">
                <a:off x="2442885" y="-69598"/>
                <a:ext cx="825373" cy="1175192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dondear rectángulo de esquina del mismo lado 4">
                <a:extLst>
                  <a:ext uri="{FF2B5EF4-FFF2-40B4-BE49-F238E27FC236}">
                    <a16:creationId xmlns="" xmlns:a16="http://schemas.microsoft.com/office/drawing/2014/main" id="{0D4646FE-882E-47DA-880C-F39D6AFDB432}"/>
                  </a:ext>
                </a:extLst>
              </p:cNvPr>
              <p:cNvSpPr/>
              <p:nvPr/>
            </p:nvSpPr>
            <p:spPr>
              <a:xfrm>
                <a:off x="2267973" y="145774"/>
                <a:ext cx="1175194" cy="744452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¿</a:t>
                </a:r>
                <a:r>
                  <a:rPr lang="es-ES" sz="20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Qué sigue?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1" name="41 Rectángulo redondeado">
              <a:extLst>
                <a:ext uri="{FF2B5EF4-FFF2-40B4-BE49-F238E27FC236}">
                  <a16:creationId xmlns="" xmlns:a16="http://schemas.microsoft.com/office/drawing/2014/main" id="{C5A52A75-1983-4F34-BBA2-A0A8FF74DA0C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CF823E03-80E8-4D0D-AED4-3E5804FC0D1F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63DC267E-48C0-4670-A810-DD6A7F5EC21A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54 Rectángulo redondeado">
              <a:extLst>
                <a:ext uri="{FF2B5EF4-FFF2-40B4-BE49-F238E27FC236}">
                  <a16:creationId xmlns="" xmlns:a16="http://schemas.microsoft.com/office/drawing/2014/main" id="{FD1286FD-5589-4C06-945B-DEBB6379B82B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54 Rectángulo redondeado">
              <a:extLst>
                <a:ext uri="{FF2B5EF4-FFF2-40B4-BE49-F238E27FC236}">
                  <a16:creationId xmlns="" xmlns:a16="http://schemas.microsoft.com/office/drawing/2014/main" id="{526BE1D9-7B88-4839-A93D-8C45C8D830C2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54 Rectángulo redondeado">
              <a:extLst>
                <a:ext uri="{FF2B5EF4-FFF2-40B4-BE49-F238E27FC236}">
                  <a16:creationId xmlns="" xmlns:a16="http://schemas.microsoft.com/office/drawing/2014/main" id="{0DB4F1BB-B071-477E-8D11-2F01EEB75C27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9C86BE08-099C-4D47-BE19-67D778D2F102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6295899"/>
              </p:ext>
            </p:extLst>
          </p:nvPr>
        </p:nvGraphicFramePr>
        <p:xfrm>
          <a:off x="1040533" y="1097973"/>
          <a:ext cx="5287845" cy="464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Rectángulo 3"/>
          <p:cNvSpPr/>
          <p:nvPr/>
        </p:nvSpPr>
        <p:spPr>
          <a:xfrm>
            <a:off x="7464364" y="1447972"/>
            <a:ext cx="4468102" cy="395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Representantes profesorales.</a:t>
            </a:r>
            <a:endParaRPr lang="es-ES_tradnl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Agremiaciones de profesores.</a:t>
            </a:r>
            <a:endParaRPr lang="es-ES_tradnl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Integrantes del comité interno de asignación y reconocimiento de puntaje de las Universidades.</a:t>
            </a:r>
            <a:endParaRPr lang="es-ES_tradnl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Vicerrectores administrativos y financieros.</a:t>
            </a:r>
            <a:endParaRPr lang="es-ES_tradnl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Vicerrectores académicos y de investigación</a:t>
            </a:r>
            <a:endParaRPr lang="es-ES_tradnl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Jefes oficinas jurídicas.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Colciencias.</a:t>
            </a:r>
            <a:endParaRPr lang="es-ES_tradnl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_tradnl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Otros</a:t>
            </a:r>
            <a:r>
              <a:rPr lang="mr-IN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…</a:t>
            </a:r>
            <a:endParaRPr lang="es-ES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Flecha a la derecha con bandas 5"/>
          <p:cNvSpPr/>
          <p:nvPr/>
        </p:nvSpPr>
        <p:spPr>
          <a:xfrm>
            <a:off x="6425154" y="3116982"/>
            <a:ext cx="704925" cy="605307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00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10" y="6347148"/>
            <a:ext cx="4351363" cy="625790"/>
          </a:xfrm>
          <a:prstGeom prst="rect">
            <a:avLst/>
          </a:prstGeom>
        </p:spPr>
      </p:pic>
      <p:pic>
        <p:nvPicPr>
          <p:cNvPr id="11" name="Marcador de contenido 3">
            <a:extLst>
              <a:ext uri="{FF2B5EF4-FFF2-40B4-BE49-F238E27FC236}">
                <a16:creationId xmlns="" xmlns:a16="http://schemas.microsoft.com/office/drawing/2014/main" id="{9562AECA-650A-45A8-BF54-8E004E84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185A60FD-7958-4C7D-B625-FA52AE9CC42A}"/>
              </a:ext>
            </a:extLst>
          </p:cNvPr>
          <p:cNvGrpSpPr/>
          <p:nvPr/>
        </p:nvGrpSpPr>
        <p:grpSpPr>
          <a:xfrm>
            <a:off x="715415" y="141003"/>
            <a:ext cx="4103714" cy="349250"/>
            <a:chOff x="718878" y="141003"/>
            <a:chExt cx="4123580" cy="349250"/>
          </a:xfrm>
        </p:grpSpPr>
        <p:grpSp>
          <p:nvGrpSpPr>
            <p:cNvPr id="20" name="6 Grupo">
              <a:extLst>
                <a:ext uri="{FF2B5EF4-FFF2-40B4-BE49-F238E27FC236}">
                  <a16:creationId xmlns="" xmlns:a16="http://schemas.microsoft.com/office/drawing/2014/main" id="{ACC39B9F-6E16-47B9-B150-72BA55259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2801" y="142167"/>
              <a:ext cx="1429657" cy="348086"/>
              <a:chOff x="2267973" y="105310"/>
              <a:chExt cx="938014" cy="825373"/>
            </a:xfrm>
          </p:grpSpPr>
          <p:sp>
            <p:nvSpPr>
              <p:cNvPr id="28" name="38 Redondear rectángulo de esquina del mismo lado">
                <a:extLst>
                  <a:ext uri="{FF2B5EF4-FFF2-40B4-BE49-F238E27FC236}">
                    <a16:creationId xmlns="" xmlns:a16="http://schemas.microsoft.com/office/drawing/2014/main" id="{5CD7EB92-D393-4D9A-A2B9-5E36F0BAA4FB}"/>
                  </a:ext>
                </a:extLst>
              </p:cNvPr>
              <p:cNvSpPr/>
              <p:nvPr/>
            </p:nvSpPr>
            <p:spPr>
              <a:xfrm rot="5400000">
                <a:off x="2324295" y="48991"/>
                <a:ext cx="825373" cy="938011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dondear rectángulo de esquina del mismo lado 4">
                <a:extLst>
                  <a:ext uri="{FF2B5EF4-FFF2-40B4-BE49-F238E27FC236}">
                    <a16:creationId xmlns="" xmlns:a16="http://schemas.microsoft.com/office/drawing/2014/main" id="{0D4646FE-882E-47DA-880C-F39D6AFDB432}"/>
                  </a:ext>
                </a:extLst>
              </p:cNvPr>
              <p:cNvSpPr/>
              <p:nvPr/>
            </p:nvSpPr>
            <p:spPr>
              <a:xfrm>
                <a:off x="2267973" y="145774"/>
                <a:ext cx="938014" cy="744452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¿Cuándo?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1" name="41 Rectángulo redondeado">
              <a:extLst>
                <a:ext uri="{FF2B5EF4-FFF2-40B4-BE49-F238E27FC236}">
                  <a16:creationId xmlns="" xmlns:a16="http://schemas.microsoft.com/office/drawing/2014/main" id="{C5A52A75-1983-4F34-BBA2-A0A8FF74DA0C}"/>
                </a:ext>
              </a:extLst>
            </p:cNvPr>
            <p:cNvSpPr/>
            <p:nvPr/>
          </p:nvSpPr>
          <p:spPr bwMode="auto">
            <a:xfrm>
              <a:off x="718878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CF823E03-80E8-4D0D-AED4-3E5804FC0D1F}"/>
                </a:ext>
              </a:extLst>
            </p:cNvPr>
            <p:cNvSpPr/>
            <p:nvPr/>
          </p:nvSpPr>
          <p:spPr bwMode="auto">
            <a:xfrm>
              <a:off x="1109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63DC267E-48C0-4670-A810-DD6A7F5EC21A}"/>
                </a:ext>
              </a:extLst>
            </p:cNvPr>
            <p:cNvSpPr/>
            <p:nvPr/>
          </p:nvSpPr>
          <p:spPr bwMode="auto">
            <a:xfrm>
              <a:off x="1490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54 Rectángulo redondeado">
              <a:extLst>
                <a:ext uri="{FF2B5EF4-FFF2-40B4-BE49-F238E27FC236}">
                  <a16:creationId xmlns="" xmlns:a16="http://schemas.microsoft.com/office/drawing/2014/main" id="{FD1286FD-5589-4C06-945B-DEBB6379B82B}"/>
                </a:ext>
              </a:extLst>
            </p:cNvPr>
            <p:cNvSpPr/>
            <p:nvPr/>
          </p:nvSpPr>
          <p:spPr bwMode="auto">
            <a:xfrm>
              <a:off x="1871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5" name="54 Rectángulo redondeado">
              <a:extLst>
                <a:ext uri="{FF2B5EF4-FFF2-40B4-BE49-F238E27FC236}">
                  <a16:creationId xmlns="" xmlns:a16="http://schemas.microsoft.com/office/drawing/2014/main" id="{526BE1D9-7B88-4839-A93D-8C45C8D830C2}"/>
                </a:ext>
              </a:extLst>
            </p:cNvPr>
            <p:cNvSpPr/>
            <p:nvPr/>
          </p:nvSpPr>
          <p:spPr bwMode="auto">
            <a:xfrm>
              <a:off x="2252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54 Rectángulo redondeado">
              <a:extLst>
                <a:ext uri="{FF2B5EF4-FFF2-40B4-BE49-F238E27FC236}">
                  <a16:creationId xmlns="" xmlns:a16="http://schemas.microsoft.com/office/drawing/2014/main" id="{0DB4F1BB-B071-477E-8D11-2F01EEB75C27}"/>
                </a:ext>
              </a:extLst>
            </p:cNvPr>
            <p:cNvSpPr/>
            <p:nvPr/>
          </p:nvSpPr>
          <p:spPr bwMode="auto">
            <a:xfrm>
              <a:off x="2633965" y="141003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9C86BE08-099C-4D47-BE19-67D778D2F102}"/>
                </a:ext>
              </a:extLst>
            </p:cNvPr>
            <p:cNvSpPr/>
            <p:nvPr/>
          </p:nvSpPr>
          <p:spPr bwMode="auto">
            <a:xfrm>
              <a:off x="3014965" y="141003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652171495"/>
              </p:ext>
            </p:extLst>
          </p:nvPr>
        </p:nvGraphicFramePr>
        <p:xfrm>
          <a:off x="1344806" y="944179"/>
          <a:ext cx="9377907" cy="545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ángulo 9"/>
          <p:cNvSpPr/>
          <p:nvPr/>
        </p:nvSpPr>
        <p:spPr>
          <a:xfrm>
            <a:off x="3113942" y="1020608"/>
            <a:ext cx="606663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>
                <a:latin typeface="Calibri" charset="0"/>
                <a:ea typeface="Calibri" charset="0"/>
                <a:cs typeface="Times New Roman" charset="0"/>
              </a:rPr>
              <a:t>Se conforman grupos de universidades de acuerdo con su cercanía geográfica</a:t>
            </a:r>
            <a:r>
              <a:rPr lang="es-ES_trad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991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30904" cy="6858000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302268" y="6120194"/>
            <a:ext cx="5538110" cy="311236"/>
            <a:chOff x="3219377" y="415822"/>
            <a:chExt cx="5564919" cy="311236"/>
          </a:xfrm>
        </p:grpSpPr>
        <p:sp>
          <p:nvSpPr>
            <p:cNvPr id="6" name="CuadroTexto 5"/>
            <p:cNvSpPr txBox="1"/>
            <p:nvPr/>
          </p:nvSpPr>
          <p:spPr>
            <a:xfrm>
              <a:off x="7846979" y="431660"/>
              <a:ext cx="9373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Yanethgiha</a:t>
              </a:r>
              <a:endPara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479656" y="430788"/>
              <a:ext cx="3220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Yaneth </a:t>
              </a:r>
              <a:r>
                <a:rPr kumimoji="0" lang="es-E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Giha</a:t>
              </a: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 Tovar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121500" y="435592"/>
              <a:ext cx="11177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@</a:t>
              </a:r>
              <a:r>
                <a:rPr kumimoji="0" lang="es-E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YanethGiha</a:t>
              </a:r>
              <a:endPara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377" y="415822"/>
              <a:ext cx="315400" cy="30836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4056" y="429198"/>
              <a:ext cx="304656" cy="29786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2821" y="426158"/>
              <a:ext cx="304828" cy="298029"/>
            </a:xfrm>
            <a:prstGeom prst="rect">
              <a:avLst/>
            </a:prstGeom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5" y="470959"/>
            <a:ext cx="5500579" cy="791064"/>
          </a:xfrm>
          <a:prstGeom prst="rect">
            <a:avLst/>
          </a:prstGeom>
        </p:spPr>
      </p:pic>
      <p:grpSp>
        <p:nvGrpSpPr>
          <p:cNvPr id="13" name="Agrupar 12"/>
          <p:cNvGrpSpPr/>
          <p:nvPr/>
        </p:nvGrpSpPr>
        <p:grpSpPr>
          <a:xfrm>
            <a:off x="302266" y="5642642"/>
            <a:ext cx="5884335" cy="308365"/>
            <a:chOff x="3219377" y="415822"/>
            <a:chExt cx="5912820" cy="308365"/>
          </a:xfrm>
        </p:grpSpPr>
        <p:sp>
          <p:nvSpPr>
            <p:cNvPr id="14" name="CuadroTexto 13"/>
            <p:cNvSpPr txBox="1"/>
            <p:nvPr/>
          </p:nvSpPr>
          <p:spPr>
            <a:xfrm>
              <a:off x="7842467" y="425597"/>
              <a:ext cx="1289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mineducacioncol</a:t>
              </a:r>
              <a:endPara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479656" y="430788"/>
              <a:ext cx="322035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Ministerio de Educación Nacional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121499" y="435592"/>
              <a:ext cx="12496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@</a:t>
              </a:r>
              <a:r>
                <a:rPr kumimoji="0" lang="es-E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Mineducacion</a:t>
              </a:r>
              <a:endPara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377" y="415822"/>
              <a:ext cx="315400" cy="30836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9546" y="423135"/>
              <a:ext cx="304656" cy="297860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2821" y="426158"/>
              <a:ext cx="304828" cy="298029"/>
            </a:xfrm>
            <a:prstGeom prst="rect">
              <a:avLst/>
            </a:prstGeom>
          </p:spPr>
        </p:pic>
      </p:grpSp>
      <p:sp>
        <p:nvSpPr>
          <p:cNvPr id="3" name="CuadroTexto 2"/>
          <p:cNvSpPr txBox="1"/>
          <p:nvPr/>
        </p:nvSpPr>
        <p:spPr>
          <a:xfrm>
            <a:off x="4582209" y="2951987"/>
            <a:ext cx="3006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43092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1BFC1CC3-CFDC-4D2C-93CC-B42040410320}"/>
              </a:ext>
            </a:extLst>
          </p:cNvPr>
          <p:cNvSpPr txBox="1"/>
          <p:nvPr/>
        </p:nvSpPr>
        <p:spPr>
          <a:xfrm>
            <a:off x="920184" y="716826"/>
            <a:ext cx="10883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partir de información de las bases originales del estudio </a:t>
            </a:r>
            <a:r>
              <a:rPr lang="es-MX" sz="2400" b="1" i="1" dirty="0">
                <a:solidFill>
                  <a:srgbClr val="002060"/>
                </a:solidFill>
              </a:rPr>
              <a:t>“Panorama Salarial de las Universidad Oficiales” – 2014</a:t>
            </a:r>
            <a:r>
              <a:rPr lang="es-MX" sz="2400" dirty="0"/>
              <a:t>,</a:t>
            </a:r>
            <a:r>
              <a:rPr lang="es-CO" sz="2400" dirty="0"/>
              <a:t> de la Universidad de Antioquia, se construye un PANEL a nivel de docente (datos del 2003 al 2013) para 21 Universidades Públicas. Se tiene un total de 12.335 profesores en el año 2013 con la siguiente distribución por Universidad: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1C78D030-6DE0-4E7F-A548-640F865D01B3}"/>
              </a:ext>
            </a:extLst>
          </p:cNvPr>
          <p:cNvSpPr txBox="1"/>
          <p:nvPr/>
        </p:nvSpPr>
        <p:spPr>
          <a:xfrm>
            <a:off x="1518758" y="4123734"/>
            <a:ext cx="2306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Universidad Nacional </a:t>
            </a:r>
          </a:p>
          <a:p>
            <a:r>
              <a:rPr lang="es-CO" sz="1400" dirty="0"/>
              <a:t>Universidad de Antioquia </a:t>
            </a:r>
          </a:p>
          <a:p>
            <a:r>
              <a:rPr lang="es-CO" sz="1400" dirty="0"/>
              <a:t>Universidad del Valle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BC8050C9-C510-4972-88BA-4EB8B42F19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68" y="3194160"/>
            <a:ext cx="816133" cy="8200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8813AB43-68EF-410A-90FF-65424BF81E6E}"/>
              </a:ext>
            </a:extLst>
          </p:cNvPr>
          <p:cNvSpPr txBox="1"/>
          <p:nvPr/>
        </p:nvSpPr>
        <p:spPr>
          <a:xfrm>
            <a:off x="1464429" y="3306360"/>
            <a:ext cx="154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61B0330A-C33E-41D7-8025-AB1A9BEC26B3}"/>
              </a:ext>
            </a:extLst>
          </p:cNvPr>
          <p:cNvSpPr txBox="1"/>
          <p:nvPr/>
        </p:nvSpPr>
        <p:spPr>
          <a:xfrm>
            <a:off x="4669056" y="4123737"/>
            <a:ext cx="3276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Universidad de Caldas</a:t>
            </a:r>
          </a:p>
          <a:p>
            <a:r>
              <a:rPr lang="es-CO" sz="1400" dirty="0"/>
              <a:t>Universidad Distrital</a:t>
            </a:r>
          </a:p>
          <a:p>
            <a:r>
              <a:rPr lang="es-CO" sz="1400" dirty="0"/>
              <a:t>Universidad del Cauca </a:t>
            </a:r>
          </a:p>
          <a:p>
            <a:r>
              <a:rPr lang="es-CO" sz="1400" dirty="0"/>
              <a:t>Universidad del Atlántico </a:t>
            </a:r>
          </a:p>
          <a:p>
            <a:r>
              <a:rPr lang="es-CO" sz="1400" dirty="0"/>
              <a:t>Universidad </a:t>
            </a:r>
            <a:r>
              <a:rPr lang="es-CO" sz="1400" dirty="0" err="1"/>
              <a:t>Ped</a:t>
            </a:r>
            <a:r>
              <a:rPr lang="es-CO" sz="1400" dirty="0"/>
              <a:t>. Y </a:t>
            </a:r>
            <a:r>
              <a:rPr lang="es-CO" sz="1400" dirty="0" err="1"/>
              <a:t>Tec</a:t>
            </a:r>
            <a:r>
              <a:rPr lang="es-CO" sz="1400" dirty="0"/>
              <a:t> de Colombia </a:t>
            </a:r>
          </a:p>
          <a:p>
            <a:r>
              <a:rPr lang="es-CO" sz="1400" dirty="0"/>
              <a:t>Universidad Industrial de Santander </a:t>
            </a:r>
          </a:p>
          <a:p>
            <a:r>
              <a:rPr lang="es-CO" sz="1400" dirty="0"/>
              <a:t>Universidad Militar </a:t>
            </a:r>
          </a:p>
          <a:p>
            <a:r>
              <a:rPr lang="es-CO" sz="1400" dirty="0"/>
              <a:t>Universidad de Nariño </a:t>
            </a:r>
          </a:p>
          <a:p>
            <a:r>
              <a:rPr lang="es-CO" sz="1400" dirty="0"/>
              <a:t>Universidad Tecnológica de Pereira.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45B2E126-C860-4A1B-AADF-C9D728AC00F6}"/>
              </a:ext>
            </a:extLst>
          </p:cNvPr>
          <p:cNvSpPr txBox="1"/>
          <p:nvPr/>
        </p:nvSpPr>
        <p:spPr>
          <a:xfrm>
            <a:off x="5094867" y="3262728"/>
            <a:ext cx="154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4754E2BC-970B-4012-926C-024D10628A1C}"/>
              </a:ext>
            </a:extLst>
          </p:cNvPr>
          <p:cNvSpPr txBox="1"/>
          <p:nvPr/>
        </p:nvSpPr>
        <p:spPr>
          <a:xfrm>
            <a:off x="8826343" y="3300214"/>
            <a:ext cx="154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14085DF9-7532-456F-89BD-68C9DEEC5AA1}"/>
              </a:ext>
            </a:extLst>
          </p:cNvPr>
          <p:cNvSpPr txBox="1"/>
          <p:nvPr/>
        </p:nvSpPr>
        <p:spPr>
          <a:xfrm>
            <a:off x="8506300" y="4123737"/>
            <a:ext cx="26457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Universidad de Córdoba</a:t>
            </a:r>
          </a:p>
          <a:p>
            <a:r>
              <a:rPr lang="es-CO" sz="1400" dirty="0"/>
              <a:t>Universidad de la Amazonía</a:t>
            </a:r>
          </a:p>
          <a:p>
            <a:r>
              <a:rPr lang="es-CO" sz="1400" dirty="0"/>
              <a:t>Universidad del Pamplona </a:t>
            </a:r>
          </a:p>
          <a:p>
            <a:r>
              <a:rPr lang="es-CO" sz="1400" dirty="0"/>
              <a:t>Universidad del Magdalena </a:t>
            </a:r>
          </a:p>
          <a:p>
            <a:r>
              <a:rPr lang="es-CO" sz="1400" dirty="0"/>
              <a:t>Universidad Francisco de Paula S. </a:t>
            </a:r>
          </a:p>
          <a:p>
            <a:r>
              <a:rPr lang="es-CO" sz="1400" dirty="0"/>
              <a:t>Universidad de la Guajira</a:t>
            </a:r>
          </a:p>
          <a:p>
            <a:r>
              <a:rPr lang="es-CO" sz="1400" dirty="0"/>
              <a:t>Universidad de los Llanos</a:t>
            </a:r>
          </a:p>
          <a:p>
            <a:r>
              <a:rPr lang="es-CO" sz="1400" dirty="0"/>
              <a:t>Universidad Colegio Mayor C. </a:t>
            </a:r>
          </a:p>
          <a:p>
            <a:r>
              <a:rPr lang="es-CO" sz="1400" dirty="0"/>
              <a:t>Universidad de Sucre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2CC17068-4EDB-4AC8-8F43-5AEE1FB5189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08" y="3191455"/>
            <a:ext cx="816134" cy="82008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B8D8E011-FE84-45C6-B0A0-B24FC00BFD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01" y="3191455"/>
            <a:ext cx="816134" cy="8200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7A09619-A37E-4374-BE7E-6E4120A63BDC}"/>
              </a:ext>
            </a:extLst>
          </p:cNvPr>
          <p:cNvSpPr txBox="1"/>
          <p:nvPr/>
        </p:nvSpPr>
        <p:spPr>
          <a:xfrm>
            <a:off x="1528685" y="2727730"/>
            <a:ext cx="201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6.538</a:t>
            </a:r>
            <a:r>
              <a:rPr lang="es-MX" dirty="0"/>
              <a:t> Profesores</a:t>
            </a:r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55770287-90DD-4EFB-86EC-E47E81759577}"/>
              </a:ext>
            </a:extLst>
          </p:cNvPr>
          <p:cNvSpPr txBox="1"/>
          <p:nvPr/>
        </p:nvSpPr>
        <p:spPr>
          <a:xfrm>
            <a:off x="4919242" y="2744412"/>
            <a:ext cx="201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2060"/>
                </a:solidFill>
              </a:rPr>
              <a:t>4.441</a:t>
            </a:r>
            <a:r>
              <a:rPr lang="es-MX" dirty="0"/>
              <a:t> Profesores</a:t>
            </a:r>
            <a:endParaRPr lang="es-CO" dirty="0"/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D836DE85-6818-4410-9AA0-27F331EDFD69}"/>
              </a:ext>
            </a:extLst>
          </p:cNvPr>
          <p:cNvSpPr txBox="1"/>
          <p:nvPr/>
        </p:nvSpPr>
        <p:spPr>
          <a:xfrm>
            <a:off x="8691468" y="2725373"/>
            <a:ext cx="201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002060"/>
                </a:solidFill>
              </a:rPr>
              <a:t>1.357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MX" sz="2000" dirty="0"/>
              <a:t>P</a:t>
            </a:r>
            <a:r>
              <a:rPr lang="es-MX" dirty="0"/>
              <a:t>rofesores</a:t>
            </a:r>
            <a:endParaRPr lang="es-CO" dirty="0"/>
          </a:p>
        </p:txBody>
      </p:sp>
      <p:sp>
        <p:nvSpPr>
          <p:cNvPr id="24" name="CuadroTexto 23">
            <a:extLst>
              <a:ext uri="{FF2B5EF4-FFF2-40B4-BE49-F238E27FC236}">
                <a16:creationId xmlns="" xmlns:a16="http://schemas.microsoft.com/office/drawing/2014/main" id="{A2A6FB57-1DC4-4808-AE0F-77A0176689F0}"/>
              </a:ext>
            </a:extLst>
          </p:cNvPr>
          <p:cNvSpPr txBox="1"/>
          <p:nvPr/>
        </p:nvSpPr>
        <p:spPr>
          <a:xfrm>
            <a:off x="1386240" y="6516341"/>
            <a:ext cx="10243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Cálculos MEN – Estudio Panorama Salarial de la Universidades Oficiales (Universidad Antioquia).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496E7F38-C442-470E-8B7B-F7DE51635471}"/>
              </a:ext>
            </a:extLst>
          </p:cNvPr>
          <p:cNvGrpSpPr/>
          <p:nvPr/>
        </p:nvGrpSpPr>
        <p:grpSpPr>
          <a:xfrm>
            <a:off x="840166" y="127422"/>
            <a:ext cx="8141087" cy="365584"/>
            <a:chOff x="844233" y="127422"/>
            <a:chExt cx="7734603" cy="365584"/>
          </a:xfrm>
        </p:grpSpPr>
        <p:grpSp>
          <p:nvGrpSpPr>
            <p:cNvPr id="34" name="6 Grupo">
              <a:extLst>
                <a:ext uri="{FF2B5EF4-FFF2-40B4-BE49-F238E27FC236}">
                  <a16:creationId xmlns="" xmlns:a16="http://schemas.microsoft.com/office/drawing/2014/main" id="{5D55562D-15B9-43C6-B4C0-DD128FE5B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37" name="38 Redondear rectángulo de esquina del mismo lado">
                <a:extLst>
                  <a:ext uri="{FF2B5EF4-FFF2-40B4-BE49-F238E27FC236}">
                    <a16:creationId xmlns="" xmlns:a16="http://schemas.microsoft.com/office/drawing/2014/main" id="{44135E8E-6BCB-4F30-B52C-E274C1BC2145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dondear rectángulo de esquina del mismo lado 4">
                <a:extLst>
                  <a:ext uri="{FF2B5EF4-FFF2-40B4-BE49-F238E27FC236}">
                    <a16:creationId xmlns="" xmlns:a16="http://schemas.microsoft.com/office/drawing/2014/main" id="{F204175E-4916-4777-A799-55E500CA4B96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Composici</a:t>
                </a:r>
                <a:r>
                  <a:rPr lang="es-ES" sz="200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ón</a:t>
                </a: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profesoral universidades públicas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35" name="41 Rectángulo redondeado">
              <a:extLst>
                <a:ext uri="{FF2B5EF4-FFF2-40B4-BE49-F238E27FC236}">
                  <a16:creationId xmlns="" xmlns:a16="http://schemas.microsoft.com/office/drawing/2014/main" id="{A8A2136E-A0A0-4D08-B691-14DAAB6551C5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36" name="54 Rectángulo redondeado">
              <a:extLst>
                <a:ext uri="{FF2B5EF4-FFF2-40B4-BE49-F238E27FC236}">
                  <a16:creationId xmlns="" xmlns:a16="http://schemas.microsoft.com/office/drawing/2014/main" id="{67379376-06F5-4492-9482-9AA6544702C7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2BD18B49-06B1-46E1-A8C2-52EB4CE610F6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54 Rectángulo redondeado">
              <a:extLst>
                <a:ext uri="{FF2B5EF4-FFF2-40B4-BE49-F238E27FC236}">
                  <a16:creationId xmlns="" xmlns:a16="http://schemas.microsoft.com/office/drawing/2014/main" id="{BC688F7F-241B-434E-BDE4-E78490196BB4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54 Rectángulo redondeado">
              <a:extLst>
                <a:ext uri="{FF2B5EF4-FFF2-40B4-BE49-F238E27FC236}">
                  <a16:creationId xmlns="" xmlns:a16="http://schemas.microsoft.com/office/drawing/2014/main" id="{9A67EA21-8EE3-4266-BADF-736765F18232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54 Rectángulo redondeado">
              <a:extLst>
                <a:ext uri="{FF2B5EF4-FFF2-40B4-BE49-F238E27FC236}">
                  <a16:creationId xmlns="" xmlns:a16="http://schemas.microsoft.com/office/drawing/2014/main" id="{5C9B10E9-E56A-4207-83E0-6B173BFF6E1C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54 Rectángulo redondeado">
              <a:extLst>
                <a:ext uri="{FF2B5EF4-FFF2-40B4-BE49-F238E27FC236}">
                  <a16:creationId xmlns="" xmlns:a16="http://schemas.microsoft.com/office/drawing/2014/main" id="{41DE6942-2BB3-4E28-9695-20BF829542B9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3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6F7774C7-A843-4842-8F2D-8C52E654823F}"/>
              </a:ext>
            </a:extLst>
          </p:cNvPr>
          <p:cNvSpPr txBox="1"/>
          <p:nvPr/>
        </p:nvSpPr>
        <p:spPr>
          <a:xfrm>
            <a:off x="1249592" y="5183424"/>
            <a:ext cx="10265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/>
              <a:t>De las </a:t>
            </a:r>
            <a:r>
              <a:rPr lang="es-CO" u="sng" dirty="0"/>
              <a:t>Categorías Definidas,</a:t>
            </a:r>
            <a:r>
              <a:rPr lang="es-CO" dirty="0"/>
              <a:t> se evidencia una mayor participación en la Categoría de Asistentes con un 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33%</a:t>
            </a:r>
            <a:r>
              <a:rPr lang="es-CO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/>
              <a:t>Del total de profesores el 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87% </a:t>
            </a:r>
            <a:r>
              <a:rPr lang="es-CO" dirty="0"/>
              <a:t>tiene un contrato a término indefinido con la Universidad, lo cual equivale a 10.608 docentes.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361791F6-E198-4936-A1F1-33C8E4CFBEFA}"/>
              </a:ext>
            </a:extLst>
          </p:cNvPr>
          <p:cNvSpPr txBox="1"/>
          <p:nvPr/>
        </p:nvSpPr>
        <p:spPr>
          <a:xfrm>
            <a:off x="1386240" y="6516341"/>
            <a:ext cx="10243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Cálculos MEN – Estudio Panorama Salarial de la Universidades Oficiales (Universidad Antioquia). 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DE73CBD2-B90F-43E9-BDDD-5A21022D7780}"/>
              </a:ext>
            </a:extLst>
          </p:cNvPr>
          <p:cNvGrpSpPr/>
          <p:nvPr/>
        </p:nvGrpSpPr>
        <p:grpSpPr>
          <a:xfrm>
            <a:off x="1076827" y="520865"/>
            <a:ext cx="10646939" cy="4762216"/>
            <a:chOff x="891540" y="929641"/>
            <a:chExt cx="10854890" cy="5079412"/>
          </a:xfrm>
        </p:grpSpPr>
        <p:pic>
          <p:nvPicPr>
            <p:cNvPr id="15" name="Imagen 14">
              <a:extLst>
                <a:ext uri="{FF2B5EF4-FFF2-40B4-BE49-F238E27FC236}">
                  <a16:creationId xmlns="" xmlns:a16="http://schemas.microsoft.com/office/drawing/2014/main" id="{72F395F0-2A7E-4E8E-BD72-8AAEA9B7B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468" t="21798" r="26330" b="2411"/>
            <a:stretch/>
          </p:blipFill>
          <p:spPr>
            <a:xfrm>
              <a:off x="2164080" y="2118359"/>
              <a:ext cx="3672840" cy="344424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="" xmlns:a16="http://schemas.microsoft.com/office/drawing/2014/main" id="{6DA0463A-10DA-4DFC-B9CB-378A20CB4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94" t="1677" r="4981" b="88263"/>
            <a:stretch/>
          </p:blipFill>
          <p:spPr>
            <a:xfrm>
              <a:off x="891540" y="929641"/>
              <a:ext cx="6903720" cy="457199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="" xmlns:a16="http://schemas.microsoft.com/office/drawing/2014/main" id="{13942441-638B-4508-85F9-BAAD502CB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94" t="11737" r="81985" b="78202"/>
            <a:stretch/>
          </p:blipFill>
          <p:spPr>
            <a:xfrm>
              <a:off x="5060883" y="2118359"/>
              <a:ext cx="911994" cy="457199"/>
            </a:xfrm>
            <a:prstGeom prst="rect">
              <a:avLst/>
            </a:prstGeom>
          </p:spPr>
        </p:pic>
        <p:pic>
          <p:nvPicPr>
            <p:cNvPr id="24" name="Imagen 23">
              <a:extLst>
                <a:ext uri="{FF2B5EF4-FFF2-40B4-BE49-F238E27FC236}">
                  <a16:creationId xmlns="" xmlns:a16="http://schemas.microsoft.com/office/drawing/2014/main" id="{570675D4-C289-4FB4-ACC7-728EA08BD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7391" t="13581" r="4981" b="80046"/>
            <a:stretch/>
          </p:blipFill>
          <p:spPr>
            <a:xfrm>
              <a:off x="3810000" y="1813561"/>
              <a:ext cx="1371600" cy="289560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="" xmlns:a16="http://schemas.microsoft.com/office/drawing/2014/main" id="{75D820FA-F02B-4369-8FE6-819FF9CE3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434" t="13449" r="23588" b="80214"/>
            <a:stretch/>
          </p:blipFill>
          <p:spPr>
            <a:xfrm>
              <a:off x="1920240" y="1876123"/>
              <a:ext cx="1554480" cy="287957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="" xmlns:a16="http://schemas.microsoft.com/office/drawing/2014/main" id="{5622A0D2-42DF-44C6-8C43-4EA9B900E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270" t="13449" r="43824" b="79835"/>
            <a:stretch/>
          </p:blipFill>
          <p:spPr>
            <a:xfrm>
              <a:off x="1739766" y="2649360"/>
              <a:ext cx="848627" cy="3051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="" xmlns:a16="http://schemas.microsoft.com/office/drawing/2014/main" id="{467B565D-44F9-4714-964E-23C1034DA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462" t="13449" r="54916" b="79835"/>
            <a:stretch/>
          </p:blipFill>
          <p:spPr>
            <a:xfrm>
              <a:off x="1316455" y="4373482"/>
              <a:ext cx="1059982" cy="305198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="" xmlns:a16="http://schemas.microsoft.com/office/drawing/2014/main" id="{E4D16F8A-1465-44CB-A256-D474F58E0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324" t="12933" r="68893" b="79795"/>
            <a:stretch/>
          </p:blipFill>
          <p:spPr>
            <a:xfrm>
              <a:off x="5763929" y="3289037"/>
              <a:ext cx="994610" cy="330470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="" xmlns:a16="http://schemas.microsoft.com/office/drawing/2014/main" id="{4AC37DAF-CE6E-4C57-8E05-1984291E7A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750" t="26933" r="27392" b="2597"/>
            <a:stretch/>
          </p:blipFill>
          <p:spPr>
            <a:xfrm>
              <a:off x="8343900" y="3028752"/>
              <a:ext cx="2476500" cy="2427168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="" xmlns:a16="http://schemas.microsoft.com/office/drawing/2014/main" id="{620E86E7-0B98-47C4-B30C-2D3DD0A584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7750" t="3912" r="27392" b="86353"/>
            <a:stretch/>
          </p:blipFill>
          <p:spPr>
            <a:xfrm>
              <a:off x="8493894" y="2377439"/>
              <a:ext cx="2476500" cy="335282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="" xmlns:a16="http://schemas.microsoft.com/office/drawing/2014/main" id="{5428D92C-6FAB-409E-9DA1-E9680D722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885" t="15929" r="27392" b="75733"/>
            <a:stretch/>
          </p:blipFill>
          <p:spPr>
            <a:xfrm>
              <a:off x="9383829" y="2814975"/>
              <a:ext cx="757589" cy="287162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="" xmlns:a16="http://schemas.microsoft.com/office/drawing/2014/main" id="{808A8BBF-4F2B-4CB1-8A7A-4867CC7CB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1382" t="15929" r="50188" b="75733"/>
            <a:stretch/>
          </p:blipFill>
          <p:spPr>
            <a:xfrm>
              <a:off x="10728960" y="3992880"/>
              <a:ext cx="1017470" cy="287162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="" xmlns:a16="http://schemas.microsoft.com/office/drawing/2014/main" id="{14AA05B9-2B92-4CE2-94CC-F934C516A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112" t="14671" r="39974" b="75989"/>
            <a:stretch/>
          </p:blipFill>
          <p:spPr>
            <a:xfrm>
              <a:off x="8256871" y="3002275"/>
              <a:ext cx="657727" cy="321644"/>
            </a:xfrm>
            <a:prstGeom prst="rect">
              <a:avLst/>
            </a:prstGeom>
          </p:spPr>
        </p:pic>
        <p:sp>
          <p:nvSpPr>
            <p:cNvPr id="35" name="Rectángulo 34">
              <a:extLst>
                <a:ext uri="{FF2B5EF4-FFF2-40B4-BE49-F238E27FC236}">
                  <a16:creationId xmlns="" xmlns:a16="http://schemas.microsoft.com/office/drawing/2014/main" id="{D2D7AF4E-008A-413D-ABB3-96D573508F64}"/>
                </a:ext>
              </a:extLst>
            </p:cNvPr>
            <p:cNvSpPr/>
            <p:nvPr/>
          </p:nvSpPr>
          <p:spPr>
            <a:xfrm>
              <a:off x="2316479" y="1444676"/>
              <a:ext cx="2346961" cy="34469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15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Categorías No Definidas</a:t>
              </a: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4120B1EC-7BAC-4626-9411-E1D20EAD6A59}"/>
                </a:ext>
              </a:extLst>
            </p:cNvPr>
            <p:cNvSpPr/>
            <p:nvPr/>
          </p:nvSpPr>
          <p:spPr>
            <a:xfrm>
              <a:off x="2788921" y="5582293"/>
              <a:ext cx="2346961" cy="4267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20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*</a:t>
              </a:r>
              <a:r>
                <a:rPr lang="es-CO" sz="15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 Categorías Definidas</a:t>
              </a: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AFE0E7C6-A638-44C3-A2A7-0E86169619D9}"/>
                </a:ext>
              </a:extLst>
            </p:cNvPr>
            <p:cNvSpPr/>
            <p:nvPr/>
          </p:nvSpPr>
          <p:spPr>
            <a:xfrm>
              <a:off x="8357937" y="2330659"/>
              <a:ext cx="356134" cy="4267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2000" dirty="0">
                  <a:solidFill>
                    <a:srgbClr val="002060"/>
                  </a:solidFill>
                  <a:latin typeface="Segoe UI" charset="0"/>
                  <a:cs typeface="Segoe UI" charset="0"/>
                </a:rPr>
                <a:t>*</a:t>
              </a:r>
              <a:endParaRPr lang="es-CO" sz="1500" dirty="0">
                <a:solidFill>
                  <a:srgbClr val="002060"/>
                </a:solidFill>
                <a:latin typeface="Segoe UI" charset="0"/>
                <a:cs typeface="Segoe UI" charset="0"/>
              </a:endParaRPr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="" xmlns:a16="http://schemas.microsoft.com/office/drawing/2014/main" id="{F329BD7E-A92E-4A32-B12E-2F0E479FA744}"/>
                </a:ext>
              </a:extLst>
            </p:cNvPr>
            <p:cNvCxnSpPr>
              <a:cxnSpLocks/>
            </p:cNvCxnSpPr>
            <p:nvPr/>
          </p:nvCxnSpPr>
          <p:spPr>
            <a:xfrm>
              <a:off x="1739766" y="1767841"/>
              <a:ext cx="347472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="" xmlns:a16="http://schemas.microsoft.com/office/drawing/2014/main" id="{CD9D8DCD-94ED-4E1A-B139-85A3EBF2B197}"/>
                </a:ext>
              </a:extLst>
            </p:cNvPr>
            <p:cNvCxnSpPr/>
            <p:nvPr/>
          </p:nvCxnSpPr>
          <p:spPr>
            <a:xfrm flipV="1">
              <a:off x="1739766" y="1767841"/>
              <a:ext cx="0" cy="33528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="" xmlns:a16="http://schemas.microsoft.com/office/drawing/2014/main" id="{BB8754AD-5F3D-4F53-8929-767852CC816C}"/>
                </a:ext>
              </a:extLst>
            </p:cNvPr>
            <p:cNvCxnSpPr/>
            <p:nvPr/>
          </p:nvCxnSpPr>
          <p:spPr>
            <a:xfrm flipV="1">
              <a:off x="5214486" y="1767841"/>
              <a:ext cx="0" cy="33528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="" xmlns:a16="http://schemas.microsoft.com/office/drawing/2014/main" id="{277258EE-41F8-427C-BDE4-0EC535AC3601}"/>
                </a:ext>
              </a:extLst>
            </p:cNvPr>
            <p:cNvCxnSpPr>
              <a:cxnSpLocks/>
            </p:cNvCxnSpPr>
            <p:nvPr/>
          </p:nvCxnSpPr>
          <p:spPr>
            <a:xfrm>
              <a:off x="1739766" y="2103121"/>
              <a:ext cx="180474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="" xmlns:a16="http://schemas.microsoft.com/office/drawing/2014/main" id="{20814683-4F3C-4DA0-81F0-0CA837B61561}"/>
                </a:ext>
              </a:extLst>
            </p:cNvPr>
            <p:cNvCxnSpPr>
              <a:cxnSpLocks/>
            </p:cNvCxnSpPr>
            <p:nvPr/>
          </p:nvCxnSpPr>
          <p:spPr>
            <a:xfrm>
              <a:off x="5031606" y="2103120"/>
              <a:ext cx="180474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="" xmlns:a16="http://schemas.microsoft.com/office/drawing/2014/main" id="{B0A9AC4F-FEE4-405C-94FB-7210C6FBCCBA}"/>
                </a:ext>
              </a:extLst>
            </p:cNvPr>
            <p:cNvCxnSpPr>
              <a:cxnSpLocks/>
            </p:cNvCxnSpPr>
            <p:nvPr/>
          </p:nvCxnSpPr>
          <p:spPr>
            <a:xfrm>
              <a:off x="1316455" y="5577841"/>
              <a:ext cx="558726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="" xmlns:a16="http://schemas.microsoft.com/office/drawing/2014/main" id="{A65523F5-468F-4192-9BEC-29287DA1D1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6455" y="2814975"/>
              <a:ext cx="0" cy="276286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="" xmlns:a16="http://schemas.microsoft.com/office/drawing/2014/main" id="{3CEDBAD8-13F1-48FD-8486-DA0B7F970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3720" y="2301237"/>
              <a:ext cx="0" cy="3276604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="" xmlns:a16="http://schemas.microsoft.com/office/drawing/2014/main" id="{2D2EC01C-37DB-4BE5-B84E-25D1FF0767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3046" y="2814975"/>
              <a:ext cx="302394" cy="4426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="" xmlns:a16="http://schemas.microsoft.com/office/drawing/2014/main" id="{E22B2973-70F3-41B9-86DE-F137EED7AB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8840" y="2301237"/>
              <a:ext cx="944880" cy="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echa: a la derecha 47">
              <a:extLst>
                <a:ext uri="{FF2B5EF4-FFF2-40B4-BE49-F238E27FC236}">
                  <a16:creationId xmlns="" xmlns:a16="http://schemas.microsoft.com/office/drawing/2014/main" id="{0FF04390-C6B7-4713-B4D0-125D7D0AD524}"/>
                </a:ext>
              </a:extLst>
            </p:cNvPr>
            <p:cNvSpPr/>
            <p:nvPr/>
          </p:nvSpPr>
          <p:spPr>
            <a:xfrm>
              <a:off x="7223759" y="3992880"/>
              <a:ext cx="929637" cy="68580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="" xmlns:a16="http://schemas.microsoft.com/office/drawing/2014/main" id="{205B5539-E0F9-4A27-A257-7D5FB2B73CAD}"/>
              </a:ext>
            </a:extLst>
          </p:cNvPr>
          <p:cNvGrpSpPr/>
          <p:nvPr/>
        </p:nvGrpSpPr>
        <p:grpSpPr>
          <a:xfrm>
            <a:off x="840169" y="127422"/>
            <a:ext cx="7909332" cy="365584"/>
            <a:chOff x="844233" y="127422"/>
            <a:chExt cx="7734603" cy="365584"/>
          </a:xfrm>
        </p:grpSpPr>
        <p:grpSp>
          <p:nvGrpSpPr>
            <p:cNvPr id="50" name="6 Grupo">
              <a:extLst>
                <a:ext uri="{FF2B5EF4-FFF2-40B4-BE49-F238E27FC236}">
                  <a16:creationId xmlns="" xmlns:a16="http://schemas.microsoft.com/office/drawing/2014/main" id="{8AC3802B-1786-44FD-96F2-12FD4E532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58" name="38 Redondear rectángulo de esquina del mismo lado">
                <a:extLst>
                  <a:ext uri="{FF2B5EF4-FFF2-40B4-BE49-F238E27FC236}">
                    <a16:creationId xmlns="" xmlns:a16="http://schemas.microsoft.com/office/drawing/2014/main" id="{34393612-A225-4726-8E37-BF8EB6B31FC4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9" name="Redondear rectángulo de esquina del mismo lado 4">
                <a:extLst>
                  <a:ext uri="{FF2B5EF4-FFF2-40B4-BE49-F238E27FC236}">
                    <a16:creationId xmlns="" xmlns:a16="http://schemas.microsoft.com/office/drawing/2014/main" id="{18D313E8-05AA-4269-9F97-2EEA1F5B600B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Composici</a:t>
                </a:r>
                <a:r>
                  <a:rPr lang="es-ES" sz="200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ón</a:t>
                </a: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profesoral universidades públicas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51" name="41 Rectángulo redondeado">
              <a:extLst>
                <a:ext uri="{FF2B5EF4-FFF2-40B4-BE49-F238E27FC236}">
                  <a16:creationId xmlns="" xmlns:a16="http://schemas.microsoft.com/office/drawing/2014/main" id="{C72F52D7-817B-4905-87E4-6B41B4D84DDB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52" name="54 Rectángulo redondeado">
              <a:extLst>
                <a:ext uri="{FF2B5EF4-FFF2-40B4-BE49-F238E27FC236}">
                  <a16:creationId xmlns="" xmlns:a16="http://schemas.microsoft.com/office/drawing/2014/main" id="{CCB3AA1E-C910-43C8-84E5-D653C3B1F471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53" name="54 Rectángulo redondeado">
              <a:extLst>
                <a:ext uri="{FF2B5EF4-FFF2-40B4-BE49-F238E27FC236}">
                  <a16:creationId xmlns="" xmlns:a16="http://schemas.microsoft.com/office/drawing/2014/main" id="{6B46724B-927A-4B2B-80EA-2AA8CA855C18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54" name="54 Rectángulo redondeado">
              <a:extLst>
                <a:ext uri="{FF2B5EF4-FFF2-40B4-BE49-F238E27FC236}">
                  <a16:creationId xmlns="" xmlns:a16="http://schemas.microsoft.com/office/drawing/2014/main" id="{F42FC0B9-099B-49D2-BE36-CFEE25F289EE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55" name="54 Rectángulo redondeado">
              <a:extLst>
                <a:ext uri="{FF2B5EF4-FFF2-40B4-BE49-F238E27FC236}">
                  <a16:creationId xmlns="" xmlns:a16="http://schemas.microsoft.com/office/drawing/2014/main" id="{DC94EC50-3FB8-4644-A435-3159C56734FD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56" name="54 Rectángulo redondeado">
              <a:extLst>
                <a:ext uri="{FF2B5EF4-FFF2-40B4-BE49-F238E27FC236}">
                  <a16:creationId xmlns="" xmlns:a16="http://schemas.microsoft.com/office/drawing/2014/main" id="{E0FF4A4D-FA99-44B0-9585-89B6450172EF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57" name="54 Rectángulo redondeado">
              <a:extLst>
                <a:ext uri="{FF2B5EF4-FFF2-40B4-BE49-F238E27FC236}">
                  <a16:creationId xmlns="" xmlns:a16="http://schemas.microsoft.com/office/drawing/2014/main" id="{DDFC69B7-0DD0-425E-9DA8-9B613158EDF6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8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5B32FE83-3DB9-43A1-93FE-55FA57DD79F2}"/>
              </a:ext>
            </a:extLst>
          </p:cNvPr>
          <p:cNvSpPr txBox="1"/>
          <p:nvPr/>
        </p:nvSpPr>
        <p:spPr>
          <a:xfrm>
            <a:off x="3342242" y="587653"/>
            <a:ext cx="6369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Planta profesoral por m</a:t>
            </a:r>
            <a:r>
              <a:rPr lang="es-ES" sz="1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áximo</a:t>
            </a:r>
            <a:r>
              <a:rPr lang="es-ES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título obtenido</a:t>
            </a:r>
            <a:endParaRPr lang="es-CO" sz="1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060D7070-AE54-4329-814C-AFDA5C619C23}"/>
              </a:ext>
            </a:extLst>
          </p:cNvPr>
          <p:cNvSpPr txBox="1"/>
          <p:nvPr/>
        </p:nvSpPr>
        <p:spPr>
          <a:xfrm>
            <a:off x="1972480" y="5355520"/>
            <a:ext cx="9442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/>
              <a:t>El nivel de formación de los profesores universitarios con mayor participación es el de maestría con un 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</a:rPr>
              <a:t>46%</a:t>
            </a:r>
            <a:r>
              <a:rPr lang="es-CO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CO" sz="2000" dirty="0"/>
              <a:t>seguido por el de doctorado con un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</a:rPr>
              <a:t>29%.</a:t>
            </a:r>
            <a:endParaRPr lang="es-CO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313" y="903815"/>
            <a:ext cx="5422999" cy="449209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9828791-4585-48A7-AE95-91E1F6F40F79}"/>
              </a:ext>
            </a:extLst>
          </p:cNvPr>
          <p:cNvSpPr txBox="1"/>
          <p:nvPr/>
        </p:nvSpPr>
        <p:spPr>
          <a:xfrm>
            <a:off x="1446906" y="6546820"/>
            <a:ext cx="10243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Cálculos MEN – Estudio Panorama Salarial de la Universidades Oficiales (Universidad Antioquia). 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9DA8A60A-806E-4E6C-AEE4-24319543DB22}"/>
              </a:ext>
            </a:extLst>
          </p:cNvPr>
          <p:cNvGrpSpPr/>
          <p:nvPr/>
        </p:nvGrpSpPr>
        <p:grpSpPr>
          <a:xfrm>
            <a:off x="840169" y="127422"/>
            <a:ext cx="8075144" cy="365584"/>
            <a:chOff x="844233" y="127422"/>
            <a:chExt cx="7734603" cy="365584"/>
          </a:xfrm>
        </p:grpSpPr>
        <p:grpSp>
          <p:nvGrpSpPr>
            <p:cNvPr id="21" name="6 Grupo">
              <a:extLst>
                <a:ext uri="{FF2B5EF4-FFF2-40B4-BE49-F238E27FC236}">
                  <a16:creationId xmlns="" xmlns:a16="http://schemas.microsoft.com/office/drawing/2014/main" id="{40B6BA49-1A92-41AC-80A2-D49D83792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31" name="38 Redondear rectángulo de esquina del mismo lado">
                <a:extLst>
                  <a:ext uri="{FF2B5EF4-FFF2-40B4-BE49-F238E27FC236}">
                    <a16:creationId xmlns="" xmlns:a16="http://schemas.microsoft.com/office/drawing/2014/main" id="{EEA293B2-F1FD-41F4-A2FC-040BB33C2E2C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dondear rectángulo de esquina del mismo lado 4">
                <a:extLst>
                  <a:ext uri="{FF2B5EF4-FFF2-40B4-BE49-F238E27FC236}">
                    <a16:creationId xmlns="" xmlns:a16="http://schemas.microsoft.com/office/drawing/2014/main" id="{5F4BAB5A-4122-4678-AC52-1FD4133F0B67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Composici</a:t>
                </a:r>
                <a:r>
                  <a:rPr lang="es-ES" sz="200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ón</a:t>
                </a: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profesoral universidades públicas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2" name="41 Rectángulo redondeado">
              <a:extLst>
                <a:ext uri="{FF2B5EF4-FFF2-40B4-BE49-F238E27FC236}">
                  <a16:creationId xmlns="" xmlns:a16="http://schemas.microsoft.com/office/drawing/2014/main" id="{0388AB77-AD5C-452F-9017-8022C7A33FD8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3" name="54 Rectángulo redondeado">
              <a:extLst>
                <a:ext uri="{FF2B5EF4-FFF2-40B4-BE49-F238E27FC236}">
                  <a16:creationId xmlns="" xmlns:a16="http://schemas.microsoft.com/office/drawing/2014/main" id="{19CA2C3F-48D2-4462-A23A-44B74399CE28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54 Rectángulo redondeado">
              <a:extLst>
                <a:ext uri="{FF2B5EF4-FFF2-40B4-BE49-F238E27FC236}">
                  <a16:creationId xmlns="" xmlns:a16="http://schemas.microsoft.com/office/drawing/2014/main" id="{1CBECA58-CE5D-4141-94E8-EA4243598A23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2272BC1B-BAC3-4885-8B34-A9B7098B0F49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54 Rectángulo redondeado">
              <a:extLst>
                <a:ext uri="{FF2B5EF4-FFF2-40B4-BE49-F238E27FC236}">
                  <a16:creationId xmlns="" xmlns:a16="http://schemas.microsoft.com/office/drawing/2014/main" id="{4022F1B7-5866-43B4-AF67-69022D3D569F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54 Rectángulo redondeado">
              <a:extLst>
                <a:ext uri="{FF2B5EF4-FFF2-40B4-BE49-F238E27FC236}">
                  <a16:creationId xmlns="" xmlns:a16="http://schemas.microsoft.com/office/drawing/2014/main" id="{79C5510E-2586-497D-B855-3D4198A33F21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54 Rectángulo redondeado">
              <a:extLst>
                <a:ext uri="{FF2B5EF4-FFF2-40B4-BE49-F238E27FC236}">
                  <a16:creationId xmlns="" xmlns:a16="http://schemas.microsoft.com/office/drawing/2014/main" id="{5CCE5AD1-17A5-4DE0-9B0A-EABCAF42971B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5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9F850AC0-402F-4835-8CCF-4F15F62F6004}"/>
              </a:ext>
            </a:extLst>
          </p:cNvPr>
          <p:cNvSpPr txBox="1"/>
          <p:nvPr/>
        </p:nvSpPr>
        <p:spPr>
          <a:xfrm>
            <a:off x="3561052" y="648729"/>
            <a:ext cx="546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s-ES" sz="14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úmero</a:t>
            </a:r>
            <a:r>
              <a:rPr lang="es-ES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profesores por categoría (evolución)</a:t>
            </a:r>
            <a:endParaRPr lang="es-CO" sz="1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D76C5A9C-EAE3-4018-9CAB-5029836AF751}"/>
              </a:ext>
            </a:extLst>
          </p:cNvPr>
          <p:cNvSpPr/>
          <p:nvPr/>
        </p:nvSpPr>
        <p:spPr>
          <a:xfrm>
            <a:off x="1401054" y="4985203"/>
            <a:ext cx="10087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/>
              <a:t>Entre los años 2004 y 2013, el número de profesores Asistentes y Asociados son los que han experimentado los mayores crecimientos alcanzando tasas equivalentes al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</a:rPr>
              <a:t>38%</a:t>
            </a:r>
            <a:r>
              <a:rPr lang="es-CO" sz="2000" dirty="0"/>
              <a:t> y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</a:rPr>
              <a:t>20%.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dirty="0"/>
              <a:t>Por su parte, el número de profesores auxiliares presentó una disminución significativa en este mismo periodo. 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="" xmlns:a16="http://schemas.microsoft.com/office/drawing/2014/main" id="{7A7780D8-E9D0-4F82-A32C-66F5E6A57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002333"/>
              </p:ext>
            </p:extLst>
          </p:nvPr>
        </p:nvGraphicFramePr>
        <p:xfrm>
          <a:off x="2419070" y="915123"/>
          <a:ext cx="7753712" cy="355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A10B515-18E1-40B0-9D0F-08ACE0F010FD}"/>
              </a:ext>
            </a:extLst>
          </p:cNvPr>
          <p:cNvSpPr txBox="1"/>
          <p:nvPr/>
        </p:nvSpPr>
        <p:spPr>
          <a:xfrm>
            <a:off x="1414358" y="4505311"/>
            <a:ext cx="10243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Cálculos MEN – Estudio Panorama Salarial de la Universidades Oficiales (Universidad Antioquia).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EBEDE12-672F-4FC4-9479-D0FB55A55687}"/>
              </a:ext>
            </a:extLst>
          </p:cNvPr>
          <p:cNvSpPr txBox="1"/>
          <p:nvPr/>
        </p:nvSpPr>
        <p:spPr>
          <a:xfrm rot="16200000">
            <a:off x="1030836" y="2451058"/>
            <a:ext cx="2417085" cy="319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Puntos Salariales Promedio</a:t>
            </a:r>
            <a:endParaRPr lang="es-CO" sz="1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59D53E93-BCD3-43C7-978D-176635CA2E75}"/>
              </a:ext>
            </a:extLst>
          </p:cNvPr>
          <p:cNvGrpSpPr/>
          <p:nvPr/>
        </p:nvGrpSpPr>
        <p:grpSpPr>
          <a:xfrm>
            <a:off x="840166" y="127422"/>
            <a:ext cx="7996015" cy="365584"/>
            <a:chOff x="844233" y="127422"/>
            <a:chExt cx="7734603" cy="365584"/>
          </a:xfrm>
        </p:grpSpPr>
        <p:grpSp>
          <p:nvGrpSpPr>
            <p:cNvPr id="24" name="6 Grupo">
              <a:extLst>
                <a:ext uri="{FF2B5EF4-FFF2-40B4-BE49-F238E27FC236}">
                  <a16:creationId xmlns="" xmlns:a16="http://schemas.microsoft.com/office/drawing/2014/main" id="{1D0A00C8-8DDC-4733-8E14-D5147EA380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34" name="38 Redondear rectángulo de esquina del mismo lado">
                <a:extLst>
                  <a:ext uri="{FF2B5EF4-FFF2-40B4-BE49-F238E27FC236}">
                    <a16:creationId xmlns="" xmlns:a16="http://schemas.microsoft.com/office/drawing/2014/main" id="{F2D8DDB1-605C-4209-AB3F-918524A845E8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Redondear rectángulo de esquina del mismo lado 4">
                <a:extLst>
                  <a:ext uri="{FF2B5EF4-FFF2-40B4-BE49-F238E27FC236}">
                    <a16:creationId xmlns="" xmlns:a16="http://schemas.microsoft.com/office/drawing/2014/main" id="{F4E5C5DD-8EF7-4DBB-A23F-B1716EDAB783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Composición profesoral universidades públicas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5" name="41 Rectángulo redondeado">
              <a:extLst>
                <a:ext uri="{FF2B5EF4-FFF2-40B4-BE49-F238E27FC236}">
                  <a16:creationId xmlns="" xmlns:a16="http://schemas.microsoft.com/office/drawing/2014/main" id="{0576A471-2056-47E5-9391-8723C4189191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931E894F-33C7-4FCE-A192-E548757B5CB3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54 Rectángulo redondeado">
              <a:extLst>
                <a:ext uri="{FF2B5EF4-FFF2-40B4-BE49-F238E27FC236}">
                  <a16:creationId xmlns="" xmlns:a16="http://schemas.microsoft.com/office/drawing/2014/main" id="{A20806CC-C0A0-4675-A718-7744A1E42554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54 Rectángulo redondeado">
              <a:extLst>
                <a:ext uri="{FF2B5EF4-FFF2-40B4-BE49-F238E27FC236}">
                  <a16:creationId xmlns="" xmlns:a16="http://schemas.microsoft.com/office/drawing/2014/main" id="{7F0DBB9A-512F-4277-B8E3-BA3A286463D5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54 Rectángulo redondeado">
              <a:extLst>
                <a:ext uri="{FF2B5EF4-FFF2-40B4-BE49-F238E27FC236}">
                  <a16:creationId xmlns="" xmlns:a16="http://schemas.microsoft.com/office/drawing/2014/main" id="{088EFCF3-BE82-418F-BBCD-990F57B38CD3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54 Rectángulo redondeado">
              <a:extLst>
                <a:ext uri="{FF2B5EF4-FFF2-40B4-BE49-F238E27FC236}">
                  <a16:creationId xmlns="" xmlns:a16="http://schemas.microsoft.com/office/drawing/2014/main" id="{B1EB0A95-4FE9-48C9-A620-672E49D76644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54 Rectángulo redondeado">
              <a:extLst>
                <a:ext uri="{FF2B5EF4-FFF2-40B4-BE49-F238E27FC236}">
                  <a16:creationId xmlns="" xmlns:a16="http://schemas.microsoft.com/office/drawing/2014/main" id="{1E7E1B7F-A0ED-4D86-8E1D-2C1F856FC1E7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9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9C8A6AE8-A2D0-4D33-8D01-64FD56FB99D6}"/>
              </a:ext>
            </a:extLst>
          </p:cNvPr>
          <p:cNvSpPr/>
          <p:nvPr/>
        </p:nvSpPr>
        <p:spPr>
          <a:xfrm>
            <a:off x="7060362" y="702454"/>
            <a:ext cx="4365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s-CO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Puntos salariales promedio por nivel acad</a:t>
            </a:r>
            <a:r>
              <a:rPr lang="es-E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émico</a:t>
            </a:r>
            <a:endParaRPr lang="es-CO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="" xmlns:a16="http://schemas.microsoft.com/office/drawing/2014/main" id="{15A8DA44-0C02-4B4C-8032-41A1AF6CBF3F}"/>
              </a:ext>
            </a:extLst>
          </p:cNvPr>
          <p:cNvSpPr/>
          <p:nvPr/>
        </p:nvSpPr>
        <p:spPr>
          <a:xfrm>
            <a:off x="1396268" y="4778504"/>
            <a:ext cx="100877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u="sng" dirty="0"/>
              <a:t>Puntos por categorías:</a:t>
            </a:r>
            <a:r>
              <a:rPr lang="es-CO" dirty="0"/>
              <a:t> los profesores titulares son los que tienen mayores puntos salariales. Sin embargo, son los profesores asociados los que han presentado un crecimiento significativo del 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42%</a:t>
            </a:r>
            <a:r>
              <a:rPr lang="es-CO" dirty="0"/>
              <a:t> entre el 2004 y 2013.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b="1" u="sng" dirty="0"/>
              <a:t>Puntos por nivel académico:</a:t>
            </a:r>
            <a:r>
              <a:rPr lang="es-CO" dirty="0"/>
              <a:t> se evidencia una </a:t>
            </a:r>
            <a:r>
              <a:rPr lang="es-CO" b="1" dirty="0">
                <a:solidFill>
                  <a:schemeClr val="accent5">
                    <a:lumMod val="50000"/>
                  </a:schemeClr>
                </a:solidFill>
              </a:rPr>
              <a:t>brecha significativa</a:t>
            </a:r>
            <a:r>
              <a:rPr lang="es-CO" dirty="0"/>
              <a:t> entre los docentes con título de doctorado y otros niveles de formación.</a:t>
            </a:r>
          </a:p>
        </p:txBody>
      </p:sp>
      <p:graphicFrame>
        <p:nvGraphicFramePr>
          <p:cNvPr id="40" name="Gráfico 39">
            <a:extLst>
              <a:ext uri="{FF2B5EF4-FFF2-40B4-BE49-F238E27FC236}">
                <a16:creationId xmlns="" xmlns:a16="http://schemas.microsoft.com/office/drawing/2014/main" id="{80648888-E439-430A-AB04-0836BC0B0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437071"/>
              </p:ext>
            </p:extLst>
          </p:nvPr>
        </p:nvGraphicFramePr>
        <p:xfrm>
          <a:off x="6550247" y="1055858"/>
          <a:ext cx="5369189" cy="3250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="" xmlns:a16="http://schemas.microsoft.com/office/drawing/2014/main" id="{C2EB55FA-5816-46CE-A561-81E110A0D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637003"/>
              </p:ext>
            </p:extLst>
          </p:nvPr>
        </p:nvGraphicFramePr>
        <p:xfrm>
          <a:off x="1119450" y="1055856"/>
          <a:ext cx="5366241" cy="325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64A070C-8CBB-4F3E-99FE-7DBB6F4E92AA}"/>
              </a:ext>
            </a:extLst>
          </p:cNvPr>
          <p:cNvSpPr/>
          <p:nvPr/>
        </p:nvSpPr>
        <p:spPr>
          <a:xfrm>
            <a:off x="1912438" y="702454"/>
            <a:ext cx="3780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s-CO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Puntos salariales promedio por categor</a:t>
            </a:r>
            <a:r>
              <a:rPr lang="es-E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ía</a:t>
            </a:r>
            <a:endParaRPr lang="es-CO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FEF17C1-F024-4EFE-9DBF-282E3812D561}"/>
              </a:ext>
            </a:extLst>
          </p:cNvPr>
          <p:cNvSpPr txBox="1"/>
          <p:nvPr/>
        </p:nvSpPr>
        <p:spPr>
          <a:xfrm>
            <a:off x="1307323" y="4233780"/>
            <a:ext cx="10243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Cálculos MEN – Estudio Panorama Salarial de la Universidades Oficiales (Universidad Antioquia). 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="" xmlns:a16="http://schemas.microsoft.com/office/drawing/2014/main" id="{46F6D548-347A-4641-8CE8-BE4FC4A514A3}"/>
              </a:ext>
            </a:extLst>
          </p:cNvPr>
          <p:cNvGrpSpPr/>
          <p:nvPr/>
        </p:nvGrpSpPr>
        <p:grpSpPr>
          <a:xfrm>
            <a:off x="840167" y="127422"/>
            <a:ext cx="7697340" cy="365584"/>
            <a:chOff x="844233" y="127422"/>
            <a:chExt cx="7734603" cy="365584"/>
          </a:xfrm>
        </p:grpSpPr>
        <p:grpSp>
          <p:nvGrpSpPr>
            <p:cNvPr id="25" name="6 Grupo">
              <a:extLst>
                <a:ext uri="{FF2B5EF4-FFF2-40B4-BE49-F238E27FC236}">
                  <a16:creationId xmlns="" xmlns:a16="http://schemas.microsoft.com/office/drawing/2014/main" id="{AB953860-B0DA-417B-90A1-7EA51C0E2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33" name="38 Redondear rectángulo de esquina del mismo lado">
                <a:extLst>
                  <a:ext uri="{FF2B5EF4-FFF2-40B4-BE49-F238E27FC236}">
                    <a16:creationId xmlns="" xmlns:a16="http://schemas.microsoft.com/office/drawing/2014/main" id="{9D93D33E-DCEE-4577-94F7-7C1CB120BB9E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edondear rectángulo de esquina del mismo lado 4">
                <a:extLst>
                  <a:ext uri="{FF2B5EF4-FFF2-40B4-BE49-F238E27FC236}">
                    <a16:creationId xmlns="" xmlns:a16="http://schemas.microsoft.com/office/drawing/2014/main" id="{BE14A763-4393-45B8-923D-4753A052DBB1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Remuneraci</a:t>
                </a:r>
                <a:r>
                  <a:rPr lang="es-ES" sz="200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ón</a:t>
                </a: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salarial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6" name="41 Rectángulo redondeado">
              <a:extLst>
                <a:ext uri="{FF2B5EF4-FFF2-40B4-BE49-F238E27FC236}">
                  <a16:creationId xmlns="" xmlns:a16="http://schemas.microsoft.com/office/drawing/2014/main" id="{EEF711BF-48CF-4337-92A0-9EB579168629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27" name="54 Rectángulo redondeado">
              <a:extLst>
                <a:ext uri="{FF2B5EF4-FFF2-40B4-BE49-F238E27FC236}">
                  <a16:creationId xmlns="" xmlns:a16="http://schemas.microsoft.com/office/drawing/2014/main" id="{6AECCC05-410C-4F20-9F00-F46AA659FFBD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54 Rectángulo redondeado">
              <a:extLst>
                <a:ext uri="{FF2B5EF4-FFF2-40B4-BE49-F238E27FC236}">
                  <a16:creationId xmlns="" xmlns:a16="http://schemas.microsoft.com/office/drawing/2014/main" id="{5C8B9F97-0822-4F1F-BC27-1615E8B3DB69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54 Rectángulo redondeado">
              <a:extLst>
                <a:ext uri="{FF2B5EF4-FFF2-40B4-BE49-F238E27FC236}">
                  <a16:creationId xmlns="" xmlns:a16="http://schemas.microsoft.com/office/drawing/2014/main" id="{48C9A320-0091-4C20-8B92-C3D0E27D09E3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54 Rectángulo redondeado">
              <a:extLst>
                <a:ext uri="{FF2B5EF4-FFF2-40B4-BE49-F238E27FC236}">
                  <a16:creationId xmlns="" xmlns:a16="http://schemas.microsoft.com/office/drawing/2014/main" id="{7FDED089-D9DB-4626-A7D2-A7F8BE39E47A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54 Rectángulo redondeado">
              <a:extLst>
                <a:ext uri="{FF2B5EF4-FFF2-40B4-BE49-F238E27FC236}">
                  <a16:creationId xmlns="" xmlns:a16="http://schemas.microsoft.com/office/drawing/2014/main" id="{C0730A7A-9E17-4606-B538-3B02E0E23AE2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32" name="54 Rectángulo redondeado">
              <a:extLst>
                <a:ext uri="{FF2B5EF4-FFF2-40B4-BE49-F238E27FC236}">
                  <a16:creationId xmlns="" xmlns:a16="http://schemas.microsoft.com/office/drawing/2014/main" id="{D14BC81F-A6F7-463D-BD0D-BFF0B552AD95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6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8733"/>
            <a:ext cx="1571810" cy="6876735"/>
          </a:xfr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02" y="6092405"/>
            <a:ext cx="4351363" cy="625790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71AE20F4-B17E-402F-B94A-22F8FC7822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716545"/>
              </p:ext>
            </p:extLst>
          </p:nvPr>
        </p:nvGraphicFramePr>
        <p:xfrm>
          <a:off x="1396588" y="501650"/>
          <a:ext cx="10401746" cy="48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Hoja de cálculo" r:id="rId6" imgW="7134237" imgH="3409813" progId="Excel.Sheet.12">
                  <p:embed/>
                </p:oleObj>
              </mc:Choice>
              <mc:Fallback>
                <p:oleObj name="Hoja de cálculo" r:id="rId6" imgW="7134237" imgH="3409813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="" xmlns:a16="http://schemas.microsoft.com/office/drawing/2014/main" id="{71AE20F4-B17E-402F-B94A-22F8FC782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6588" y="501650"/>
                        <a:ext cx="10401746" cy="485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9EB7F307-F430-4934-95A0-41B0C7C80063}"/>
              </a:ext>
            </a:extLst>
          </p:cNvPr>
          <p:cNvSpPr txBox="1"/>
          <p:nvPr/>
        </p:nvSpPr>
        <p:spPr>
          <a:xfrm>
            <a:off x="1286554" y="5345033"/>
            <a:ext cx="10539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/>
              <a:t>La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</a:rPr>
              <a:t>formación académica</a:t>
            </a:r>
            <a:r>
              <a:rPr lang="es-CO" sz="2000" dirty="0"/>
              <a:t> representa alrededor del 50% de los puntos salariales asignados.  </a:t>
            </a:r>
            <a:endParaRPr lang="es-CO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/>
              <a:t>La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</a:rPr>
              <a:t>productividad académica </a:t>
            </a:r>
            <a:r>
              <a:rPr lang="es-CO" sz="2000" dirty="0"/>
              <a:t>presenta un crecimiento del 12% al 17% entre el 2004 y el 2013.</a:t>
            </a:r>
            <a:endParaRPr lang="es-CO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/>
              <a:t>Los puntos por </a:t>
            </a:r>
            <a:r>
              <a:rPr lang="es-CO" sz="2000" b="1" dirty="0">
                <a:solidFill>
                  <a:schemeClr val="accent5">
                    <a:lumMod val="50000"/>
                  </a:schemeClr>
                </a:solidFill>
              </a:rPr>
              <a:t>desempeño y dirección académico-administrativa </a:t>
            </a:r>
            <a:r>
              <a:rPr lang="es-CO" sz="2000" dirty="0"/>
              <a:t>tienen baja participación.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CDCEB29F-6274-457E-B36F-B42243B55290}"/>
              </a:ext>
            </a:extLst>
          </p:cNvPr>
          <p:cNvSpPr txBox="1"/>
          <p:nvPr/>
        </p:nvSpPr>
        <p:spPr>
          <a:xfrm>
            <a:off x="1396268" y="6490104"/>
            <a:ext cx="10243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>
                <a:latin typeface="Segoe UI" panose="020B0502040204020203" pitchFamily="34" charset="0"/>
                <a:cs typeface="Segoe UI" panose="020B0502040204020203" pitchFamily="34" charset="0"/>
              </a:rPr>
              <a:t>Fuente: Cálculos MEN – Estudio Panorama Salarial de la Universidades Oficiales (Universidad Antioquia). 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9D50E3FB-D9C8-41AE-8900-E1218C1A7F0E}"/>
              </a:ext>
            </a:extLst>
          </p:cNvPr>
          <p:cNvGrpSpPr/>
          <p:nvPr/>
        </p:nvGrpSpPr>
        <p:grpSpPr>
          <a:xfrm>
            <a:off x="840167" y="127422"/>
            <a:ext cx="7697340" cy="365584"/>
            <a:chOff x="844233" y="127422"/>
            <a:chExt cx="7734603" cy="365584"/>
          </a:xfrm>
        </p:grpSpPr>
        <p:grpSp>
          <p:nvGrpSpPr>
            <p:cNvPr id="15" name="6 Grupo">
              <a:extLst>
                <a:ext uri="{FF2B5EF4-FFF2-40B4-BE49-F238E27FC236}">
                  <a16:creationId xmlns="" xmlns:a16="http://schemas.microsoft.com/office/drawing/2014/main" id="{F63BF858-3E8D-4A2C-A9E8-E4E9AAF74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156" y="128586"/>
              <a:ext cx="5040680" cy="364420"/>
              <a:chOff x="2267973" y="105310"/>
              <a:chExt cx="4031957" cy="825373"/>
            </a:xfrm>
          </p:grpSpPr>
          <p:sp>
            <p:nvSpPr>
              <p:cNvPr id="30" name="38 Redondear rectángulo de esquina del mismo lado">
                <a:extLst>
                  <a:ext uri="{FF2B5EF4-FFF2-40B4-BE49-F238E27FC236}">
                    <a16:creationId xmlns="" xmlns:a16="http://schemas.microsoft.com/office/drawing/2014/main" id="{AB51327A-D9CD-436F-8E0D-73B1AEA139DA}"/>
                  </a:ext>
                </a:extLst>
              </p:cNvPr>
              <p:cNvSpPr/>
              <p:nvPr/>
            </p:nvSpPr>
            <p:spPr>
              <a:xfrm rot="5400000">
                <a:off x="3871266" y="-1497981"/>
                <a:ext cx="825373" cy="4031955"/>
              </a:xfrm>
              <a:prstGeom prst="round2SameRect">
                <a:avLst/>
              </a:prstGeom>
              <a:solidFill>
                <a:schemeClr val="accent5">
                  <a:lumMod val="50000"/>
                  <a:alpha val="9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1" name="Redondear rectángulo de esquina del mismo lado 4">
                <a:extLst>
                  <a:ext uri="{FF2B5EF4-FFF2-40B4-BE49-F238E27FC236}">
                    <a16:creationId xmlns="" xmlns:a16="http://schemas.microsoft.com/office/drawing/2014/main" id="{EC7ED421-8206-4F8D-BE71-8D11932174FF}"/>
                  </a:ext>
                </a:extLst>
              </p:cNvPr>
              <p:cNvSpPr/>
              <p:nvPr/>
            </p:nvSpPr>
            <p:spPr>
              <a:xfrm>
                <a:off x="2267973" y="145775"/>
                <a:ext cx="3992937" cy="74445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3350" tIns="66675" rIns="133350" bIns="66675" anchor="ctr"/>
              <a:lstStyle/>
              <a:p>
                <a:pPr marL="228600" lvl="1" indent="-228600" defTabSz="977900">
                  <a:lnSpc>
                    <a:spcPct val="90000"/>
                  </a:lnSpc>
                  <a:spcAft>
                    <a:spcPct val="15000"/>
                  </a:spcAft>
                  <a:defRPr/>
                </a:pPr>
                <a:r>
                  <a:rPr lang="es-CO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Remuneraci</a:t>
                </a:r>
                <a:r>
                  <a:rPr lang="es-ES" sz="2000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ón</a:t>
                </a:r>
                <a:r>
                  <a:rPr lang="es-ES" sz="2000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salarial</a:t>
                </a:r>
                <a:endParaRPr lang="es-CO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6" name="41 Rectángulo redondeado">
              <a:extLst>
                <a:ext uri="{FF2B5EF4-FFF2-40B4-BE49-F238E27FC236}">
                  <a16:creationId xmlns="" xmlns:a16="http://schemas.microsoft.com/office/drawing/2014/main" id="{D9BA3B14-C017-4BE1-B790-378D537A909E}"/>
                </a:ext>
              </a:extLst>
            </p:cNvPr>
            <p:cNvSpPr/>
            <p:nvPr/>
          </p:nvSpPr>
          <p:spPr bwMode="auto">
            <a:xfrm>
              <a:off x="844233" y="127422"/>
              <a:ext cx="355600" cy="34925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/>
                <a:t>1</a:t>
              </a:r>
              <a:endParaRPr lang="es-ES" sz="1400" dirty="0"/>
            </a:p>
          </p:txBody>
        </p:sp>
        <p:sp>
          <p:nvSpPr>
            <p:cNvPr id="17" name="54 Rectángulo redondeado">
              <a:extLst>
                <a:ext uri="{FF2B5EF4-FFF2-40B4-BE49-F238E27FC236}">
                  <a16:creationId xmlns="" xmlns:a16="http://schemas.microsoft.com/office/drawing/2014/main" id="{60E47C41-DF39-4031-812B-ACE6BD22BF6E}"/>
                </a:ext>
              </a:extLst>
            </p:cNvPr>
            <p:cNvSpPr/>
            <p:nvPr/>
          </p:nvSpPr>
          <p:spPr bwMode="auto">
            <a:xfrm>
              <a:off x="1235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2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54 Rectángulo redondeado">
              <a:extLst>
                <a:ext uri="{FF2B5EF4-FFF2-40B4-BE49-F238E27FC236}">
                  <a16:creationId xmlns="" xmlns:a16="http://schemas.microsoft.com/office/drawing/2014/main" id="{2CC86FAD-9225-49EA-8F99-4E82F121561C}"/>
                </a:ext>
              </a:extLst>
            </p:cNvPr>
            <p:cNvSpPr/>
            <p:nvPr/>
          </p:nvSpPr>
          <p:spPr bwMode="auto">
            <a:xfrm>
              <a:off x="1616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3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54 Rectángulo redondeado">
              <a:extLst>
                <a:ext uri="{FF2B5EF4-FFF2-40B4-BE49-F238E27FC236}">
                  <a16:creationId xmlns="" xmlns:a16="http://schemas.microsoft.com/office/drawing/2014/main" id="{BD2AFEFD-0744-4C85-AE7E-E1648179CBF5}"/>
                </a:ext>
              </a:extLst>
            </p:cNvPr>
            <p:cNvSpPr/>
            <p:nvPr/>
          </p:nvSpPr>
          <p:spPr bwMode="auto">
            <a:xfrm>
              <a:off x="1997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4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54 Rectángulo redondeado">
              <a:extLst>
                <a:ext uri="{FF2B5EF4-FFF2-40B4-BE49-F238E27FC236}">
                  <a16:creationId xmlns="" xmlns:a16="http://schemas.microsoft.com/office/drawing/2014/main" id="{0383C980-3C8F-4285-A73A-451E1A836F53}"/>
                </a:ext>
              </a:extLst>
            </p:cNvPr>
            <p:cNvSpPr/>
            <p:nvPr/>
          </p:nvSpPr>
          <p:spPr bwMode="auto">
            <a:xfrm>
              <a:off x="2378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5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54 Rectángulo redondeado">
              <a:extLst>
                <a:ext uri="{FF2B5EF4-FFF2-40B4-BE49-F238E27FC236}">
                  <a16:creationId xmlns="" xmlns:a16="http://schemas.microsoft.com/office/drawing/2014/main" id="{641F7A24-7E5E-45F2-B1DF-92683374100E}"/>
                </a:ext>
              </a:extLst>
            </p:cNvPr>
            <p:cNvSpPr/>
            <p:nvPr/>
          </p:nvSpPr>
          <p:spPr bwMode="auto">
            <a:xfrm>
              <a:off x="2759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6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54 Rectángulo redondeado">
              <a:extLst>
                <a:ext uri="{FF2B5EF4-FFF2-40B4-BE49-F238E27FC236}">
                  <a16:creationId xmlns="" xmlns:a16="http://schemas.microsoft.com/office/drawing/2014/main" id="{FEEC03F0-19C8-4BD3-8445-D9AB3A05B73C}"/>
                </a:ext>
              </a:extLst>
            </p:cNvPr>
            <p:cNvSpPr/>
            <p:nvPr/>
          </p:nvSpPr>
          <p:spPr bwMode="auto">
            <a:xfrm>
              <a:off x="3140320" y="127422"/>
              <a:ext cx="355600" cy="3492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7</a:t>
              </a:r>
              <a:endParaRPr lang="es-E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4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2716</Words>
  <Application>Microsoft Office PowerPoint</Application>
  <PresentationFormat>Personalizado</PresentationFormat>
  <Paragraphs>667</Paragraphs>
  <Slides>35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1_Tema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Enrique Chaparro Ibañez</dc:creator>
  <cp:lastModifiedBy>pro 4300- 1</cp:lastModifiedBy>
  <cp:revision>676</cp:revision>
  <dcterms:created xsi:type="dcterms:W3CDTF">2018-02-12T13:54:15Z</dcterms:created>
  <dcterms:modified xsi:type="dcterms:W3CDTF">2018-05-28T15:02:07Z</dcterms:modified>
</cp:coreProperties>
</file>